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6"/>
  </p:notesMasterIdLst>
  <p:sldIdLst>
    <p:sldId id="263" r:id="rId2"/>
    <p:sldId id="257" r:id="rId3"/>
    <p:sldId id="258" r:id="rId4"/>
    <p:sldId id="259" r:id="rId5"/>
    <p:sldId id="260" r:id="rId6"/>
    <p:sldId id="261" r:id="rId7"/>
    <p:sldId id="281"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80" r:id="rId21"/>
    <p:sldId id="275"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60"/>
  </p:normalViewPr>
  <p:slideViewPr>
    <p:cSldViewPr snapToGrid="0">
      <p:cViewPr varScale="1">
        <p:scale>
          <a:sx n="159" d="100"/>
          <a:sy n="159" d="100"/>
        </p:scale>
        <p:origin x="552" y="1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4275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it-IT"/>
              <a:t>Fare clic per modificare lo stile del titolo</a:t>
            </a:r>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it-IT"/>
              <a:t>Fare clic per modificare lo stile del sottotitolo dello schema</a:t>
            </a:r>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3542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it-IT"/>
              <a:t>Fare clic per modificare lo stile del titolo</a:t>
            </a:r>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it-IT"/>
              <a:t>Modifica gli stili del testo dello schema</a:t>
            </a: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053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47743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it-IT"/>
              <a:t>Fare clic per modificare lo stile del titolo</a:t>
            </a:r>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44845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it-IT"/>
              <a:t>Fare clic per modificare lo stile del titolo</a:t>
            </a:r>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it-IT"/>
              <a:t>Modifica gli stili del testo dello schema</a:t>
            </a: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05327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it-IT"/>
              <a:t>Fare clic per modificare lo stile del titolo</a:t>
            </a:r>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it-IT"/>
              <a:t>Modifica gli stili del testo dello schema</a:t>
            </a: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it-IT"/>
              <a:t>Modifica gli stili del testo dello schema</a:t>
            </a: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56096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it-IT"/>
              <a:t>Fare clic per modificare lo stile del titolo</a:t>
            </a:r>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422121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it-IT"/>
              <a:t>Fare clic per modificare lo stile del titolo</a:t>
            </a:r>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it-IT"/>
              <a:t>Modifica gli stili del testo dello schema</a:t>
            </a: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80384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it-IT"/>
              <a:t>Fare clic per modificare lo stile del titolo</a:t>
            </a:r>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71767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it-IT"/>
              <a:t>Fare clic per modificare lo stile del titolo</a:t>
            </a:r>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it-IT"/>
              <a:t>Fare clic per modificare lo stile del sottotitolo dello schema</a:t>
            </a:r>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it-IT"/>
              <a:t>Modifica gli stili del testo dello schema</a:t>
            </a: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91416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pPr lvl="0"/>
            <a:r>
              <a:rPr lang="it-IT"/>
              <a:t>Modifica gli stili del testo dello schema</a:t>
            </a: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97269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81449851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 Target="slide11.xml"/><Relationship Id="rId7"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slide" Target="slide12.xml"/><Relationship Id="rId4" Type="http://schemas.openxmlformats.org/officeDocument/2006/relationships/image" Target="../media/image1.jpg"/><Relationship Id="rId9"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 Target="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 Target="slide14.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slide" Target="slide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 Target="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slide" Target="slide19.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 Target="slide21.xml"/><Relationship Id="rId7"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slide" Target="slide18.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2" y="0"/>
            <a:ext cx="9144012" cy="591300"/>
          </a:xfrm>
          <a:prstGeom prst="rect">
            <a:avLst/>
          </a:prstGeom>
        </p:spPr>
        <p:txBody>
          <a:bodyPr spcFirstLastPara="1" wrap="square" lIns="91425" tIns="91425" rIns="91425" bIns="91425" anchor="b" anchorCtr="0">
            <a:noAutofit/>
          </a:bodyPr>
          <a:lstStyle/>
          <a:p>
            <a:pPr lvl="0" algn="l"/>
            <a:r>
              <a:rPr lang="it" sz="2400" b="1" dirty="0">
                <a:solidFill>
                  <a:srgbClr val="C00000"/>
                </a:solidFill>
              </a:rPr>
              <a:t>La linea del tempo: lo sviluppo del sistema di difesa di Crema </a:t>
            </a:r>
            <a:endParaRPr sz="2400" dirty="0"/>
          </a:p>
        </p:txBody>
      </p:sp>
      <p:cxnSp>
        <p:nvCxnSpPr>
          <p:cNvPr id="55" name="Shape 55"/>
          <p:cNvCxnSpPr/>
          <p:nvPr/>
        </p:nvCxnSpPr>
        <p:spPr>
          <a:xfrm>
            <a:off x="0" y="2266975"/>
            <a:ext cx="9147900" cy="16500"/>
          </a:xfrm>
          <a:prstGeom prst="straightConnector1">
            <a:avLst/>
          </a:prstGeom>
          <a:noFill/>
          <a:ln w="228600" cap="flat" cmpd="sng">
            <a:solidFill>
              <a:srgbClr val="980000"/>
            </a:solidFill>
            <a:prstDash val="solid"/>
            <a:round/>
            <a:headEnd type="none" w="med" len="med"/>
            <a:tailEnd type="none" w="med" len="med"/>
          </a:ln>
        </p:spPr>
      </p:cxnSp>
      <p:pic>
        <p:nvPicPr>
          <p:cNvPr id="56" name="Shape 56">
            <a:hlinkClick r:id="rId3" action="ppaction://hlinksldjump"/>
          </p:cNvPr>
          <p:cNvPicPr preferRelativeResize="0"/>
          <p:nvPr/>
        </p:nvPicPr>
        <p:blipFill>
          <a:blip r:embed="rId4">
            <a:alphaModFix/>
          </a:blip>
          <a:stretch>
            <a:fillRect/>
          </a:stretch>
        </p:blipFill>
        <p:spPr>
          <a:xfrm>
            <a:off x="3358739" y="2536944"/>
            <a:ext cx="3137201" cy="2264759"/>
          </a:xfrm>
          <a:prstGeom prst="rect">
            <a:avLst/>
          </a:prstGeom>
          <a:noFill/>
          <a:ln>
            <a:noFill/>
          </a:ln>
        </p:spPr>
      </p:pic>
      <p:sp>
        <p:nvSpPr>
          <p:cNvPr id="57" name="Shape 57"/>
          <p:cNvSpPr txBox="1"/>
          <p:nvPr/>
        </p:nvSpPr>
        <p:spPr>
          <a:xfrm>
            <a:off x="77351" y="452374"/>
            <a:ext cx="2886699" cy="649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it" dirty="0"/>
              <a:t>Prima dell’anno 1000:</a:t>
            </a:r>
            <a:endParaRPr dirty="0"/>
          </a:p>
          <a:p>
            <a:pPr marL="0" lvl="0" indent="0">
              <a:spcBef>
                <a:spcPts val="0"/>
              </a:spcBef>
              <a:spcAft>
                <a:spcPts val="0"/>
              </a:spcAft>
              <a:buNone/>
            </a:pPr>
            <a:r>
              <a:rPr lang="it" dirty="0"/>
              <a:t>il quadrilatero del Castrum (</a:t>
            </a:r>
            <a:r>
              <a:rPr lang="it-IT" dirty="0" err="1"/>
              <a:t>Ghirlo</a:t>
            </a:r>
            <a:r>
              <a:rPr lang="it-IT" dirty="0"/>
              <a:t>)</a:t>
            </a:r>
            <a:endParaRPr lang="it" dirty="0"/>
          </a:p>
          <a:p>
            <a:pPr marL="0" lvl="0" indent="0">
              <a:spcBef>
                <a:spcPts val="0"/>
              </a:spcBef>
              <a:spcAft>
                <a:spcPts val="0"/>
              </a:spcAft>
              <a:buNone/>
            </a:pPr>
            <a:endParaRPr dirty="0"/>
          </a:p>
        </p:txBody>
      </p:sp>
      <p:sp>
        <p:nvSpPr>
          <p:cNvPr id="58" name="Shape 58"/>
          <p:cNvSpPr txBox="1"/>
          <p:nvPr/>
        </p:nvSpPr>
        <p:spPr>
          <a:xfrm>
            <a:off x="4025140" y="1052097"/>
            <a:ext cx="2470800" cy="649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it" dirty="0"/>
              <a:t>Mappa del </a:t>
            </a:r>
            <a:r>
              <a:rPr lang="it-IT" dirty="0"/>
              <a:t>Museo</a:t>
            </a:r>
            <a:r>
              <a:rPr lang="it" dirty="0"/>
              <a:t> Correr 1300 ca.: veduta fantastica delle mura del Barbarossa</a:t>
            </a:r>
            <a:endParaRPr dirty="0"/>
          </a:p>
        </p:txBody>
      </p:sp>
      <p:sp>
        <p:nvSpPr>
          <p:cNvPr id="59" name="Shape 59"/>
          <p:cNvSpPr txBox="1"/>
          <p:nvPr/>
        </p:nvSpPr>
        <p:spPr>
          <a:xfrm>
            <a:off x="956150" y="1077357"/>
            <a:ext cx="2007900" cy="53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it" dirty="0"/>
              <a:t>L’espansione della città dopo il 1000 </a:t>
            </a:r>
            <a:endParaRPr dirty="0"/>
          </a:p>
        </p:txBody>
      </p:sp>
      <p:sp>
        <p:nvSpPr>
          <p:cNvPr id="60" name="Shape 60"/>
          <p:cNvSpPr txBox="1"/>
          <p:nvPr/>
        </p:nvSpPr>
        <p:spPr>
          <a:xfrm>
            <a:off x="1896925" y="1490441"/>
            <a:ext cx="2007900" cy="649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dirty="0">
                <a:solidFill>
                  <a:schemeClr val="dk1"/>
                </a:solidFill>
              </a:rPr>
              <a:t>Le mura ricostruite dal Barbarossa nel 1185</a:t>
            </a:r>
            <a:endParaRPr dirty="0">
              <a:solidFill>
                <a:schemeClr val="dk1"/>
              </a:solidFill>
            </a:endParaRPr>
          </a:p>
        </p:txBody>
      </p:sp>
      <p:pic>
        <p:nvPicPr>
          <p:cNvPr id="61" name="Shape 61">
            <a:hlinkClick r:id="rId5" action="ppaction://hlinksldjump"/>
          </p:cNvPr>
          <p:cNvPicPr preferRelativeResize="0"/>
          <p:nvPr/>
        </p:nvPicPr>
        <p:blipFill>
          <a:blip r:embed="rId6">
            <a:alphaModFix/>
          </a:blip>
          <a:stretch>
            <a:fillRect/>
          </a:stretch>
        </p:blipFill>
        <p:spPr>
          <a:xfrm>
            <a:off x="6755450" y="2506936"/>
            <a:ext cx="2247287" cy="949227"/>
          </a:xfrm>
          <a:prstGeom prst="rect">
            <a:avLst/>
          </a:prstGeom>
          <a:noFill/>
          <a:ln>
            <a:noFill/>
          </a:ln>
        </p:spPr>
      </p:pic>
      <p:sp>
        <p:nvSpPr>
          <p:cNvPr id="62" name="Shape 62"/>
          <p:cNvSpPr txBox="1"/>
          <p:nvPr/>
        </p:nvSpPr>
        <p:spPr>
          <a:xfrm>
            <a:off x="6708325" y="1127678"/>
            <a:ext cx="1941300" cy="538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dirty="0">
                <a:solidFill>
                  <a:schemeClr val="dk1"/>
                </a:solidFill>
              </a:rPr>
              <a:t>La costruzione del castello di Porta Serio nel 1335</a:t>
            </a:r>
            <a:endParaRPr dirty="0">
              <a:solidFill>
                <a:schemeClr val="dk1"/>
              </a:solidFill>
            </a:endParaRPr>
          </a:p>
        </p:txBody>
      </p:sp>
      <p:cxnSp>
        <p:nvCxnSpPr>
          <p:cNvPr id="63" name="Shape 63"/>
          <p:cNvCxnSpPr/>
          <p:nvPr/>
        </p:nvCxnSpPr>
        <p:spPr>
          <a:xfrm>
            <a:off x="4768800" y="1815341"/>
            <a:ext cx="332100" cy="1715084"/>
          </a:xfrm>
          <a:prstGeom prst="straightConnector1">
            <a:avLst/>
          </a:prstGeom>
          <a:noFill/>
          <a:ln w="19050" cap="flat" cmpd="sng">
            <a:solidFill>
              <a:srgbClr val="0000FF"/>
            </a:solidFill>
            <a:prstDash val="solid"/>
            <a:round/>
            <a:headEnd type="none" w="med" len="med"/>
            <a:tailEnd type="none" w="med" len="med"/>
          </a:ln>
        </p:spPr>
      </p:cxnSp>
      <p:pic>
        <p:nvPicPr>
          <p:cNvPr id="64" name="Shape 64">
            <a:hlinkClick r:id="rId7" action="ppaction://hlinksldjump"/>
          </p:cNvPr>
          <p:cNvPicPr preferRelativeResize="0"/>
          <p:nvPr/>
        </p:nvPicPr>
        <p:blipFill>
          <a:blip r:embed="rId8">
            <a:alphaModFix/>
          </a:blip>
          <a:stretch>
            <a:fillRect/>
          </a:stretch>
        </p:blipFill>
        <p:spPr>
          <a:xfrm>
            <a:off x="6755450" y="3588675"/>
            <a:ext cx="2247287" cy="1362466"/>
          </a:xfrm>
          <a:prstGeom prst="rect">
            <a:avLst/>
          </a:prstGeom>
          <a:noFill/>
          <a:ln>
            <a:noFill/>
          </a:ln>
        </p:spPr>
      </p:pic>
      <p:cxnSp>
        <p:nvCxnSpPr>
          <p:cNvPr id="17" name="Shape 63">
            <a:extLst>
              <a:ext uri="{FF2B5EF4-FFF2-40B4-BE49-F238E27FC236}">
                <a16:creationId xmlns:a16="http://schemas.microsoft.com/office/drawing/2014/main" id="{8D935CED-81C3-4380-8FF2-491F845EECC7}"/>
              </a:ext>
            </a:extLst>
          </p:cNvPr>
          <p:cNvCxnSpPr>
            <a:cxnSpLocks/>
          </p:cNvCxnSpPr>
          <p:nvPr/>
        </p:nvCxnSpPr>
        <p:spPr>
          <a:xfrm>
            <a:off x="7152911" y="1741079"/>
            <a:ext cx="222025" cy="983833"/>
          </a:xfrm>
          <a:prstGeom prst="straightConnector1">
            <a:avLst/>
          </a:prstGeom>
          <a:noFill/>
          <a:ln w="19050" cap="flat" cmpd="sng">
            <a:solidFill>
              <a:srgbClr val="0000FF"/>
            </a:solidFill>
            <a:prstDash val="solid"/>
            <a:round/>
            <a:headEnd type="none" w="med" len="med"/>
            <a:tailEnd type="none" w="med" len="med"/>
          </a:ln>
        </p:spPr>
      </p:cxnSp>
      <p:pic>
        <p:nvPicPr>
          <p:cNvPr id="18" name="Immagine 17">
            <a:extLst>
              <a:ext uri="{FF2B5EF4-FFF2-40B4-BE49-F238E27FC236}">
                <a16:creationId xmlns:a16="http://schemas.microsoft.com/office/drawing/2014/main" id="{82378076-2F18-499C-A512-A4740E7A4E2D}"/>
              </a:ext>
            </a:extLst>
          </p:cNvPr>
          <p:cNvPicPr>
            <a:picLocks noChangeAspect="1"/>
          </p:cNvPicPr>
          <p:nvPr/>
        </p:nvPicPr>
        <p:blipFill>
          <a:blip r:embed="rId9"/>
          <a:stretch>
            <a:fillRect/>
          </a:stretch>
        </p:blipFill>
        <p:spPr>
          <a:xfrm>
            <a:off x="77351" y="2442205"/>
            <a:ext cx="3229815" cy="2606990"/>
          </a:xfrm>
          <a:prstGeom prst="rect">
            <a:avLst/>
          </a:prstGeom>
        </p:spPr>
      </p:pic>
      <p:cxnSp>
        <p:nvCxnSpPr>
          <p:cNvPr id="68" name="Shape 68"/>
          <p:cNvCxnSpPr/>
          <p:nvPr/>
        </p:nvCxnSpPr>
        <p:spPr>
          <a:xfrm>
            <a:off x="397025" y="1164375"/>
            <a:ext cx="1005000" cy="2424300"/>
          </a:xfrm>
          <a:prstGeom prst="straightConnector1">
            <a:avLst/>
          </a:prstGeom>
          <a:noFill/>
          <a:ln w="19050" cap="flat" cmpd="sng">
            <a:solidFill>
              <a:srgbClr val="0000FF"/>
            </a:solidFill>
            <a:prstDash val="solid"/>
            <a:round/>
            <a:headEnd type="none" w="med" len="med"/>
            <a:tailEnd type="none" w="med" len="med"/>
          </a:ln>
        </p:spPr>
      </p:cxnSp>
      <p:cxnSp>
        <p:nvCxnSpPr>
          <p:cNvPr id="67" name="Shape 67"/>
          <p:cNvCxnSpPr>
            <a:cxnSpLocks/>
          </p:cNvCxnSpPr>
          <p:nvPr/>
        </p:nvCxnSpPr>
        <p:spPr>
          <a:xfrm>
            <a:off x="1261000" y="1655775"/>
            <a:ext cx="469938" cy="1642161"/>
          </a:xfrm>
          <a:prstGeom prst="straightConnector1">
            <a:avLst/>
          </a:prstGeom>
          <a:noFill/>
          <a:ln w="19050" cap="flat" cmpd="sng">
            <a:solidFill>
              <a:srgbClr val="0000FF"/>
            </a:solidFill>
            <a:prstDash val="solid"/>
            <a:round/>
            <a:headEnd type="none" w="med" len="med"/>
            <a:tailEnd type="none" w="med" len="med"/>
          </a:ln>
        </p:spPr>
      </p:cxnSp>
      <p:cxnSp>
        <p:nvCxnSpPr>
          <p:cNvPr id="66" name="Shape 66"/>
          <p:cNvCxnSpPr>
            <a:cxnSpLocks/>
          </p:cNvCxnSpPr>
          <p:nvPr/>
        </p:nvCxnSpPr>
        <p:spPr>
          <a:xfrm flipH="1">
            <a:off x="2279627" y="2029241"/>
            <a:ext cx="215138" cy="1226023"/>
          </a:xfrm>
          <a:prstGeom prst="straightConnector1">
            <a:avLst/>
          </a:prstGeom>
          <a:noFill/>
          <a:ln w="19050" cap="flat" cmpd="sng">
            <a:solidFill>
              <a:srgbClr val="0000FF"/>
            </a:solidFill>
            <a:prstDash val="solid"/>
            <a:round/>
            <a:headEnd type="none" w="med" len="med"/>
            <a:tailEnd type="none" w="med" len="med"/>
          </a:ln>
        </p:spPr>
      </p:cxnSp>
    </p:spTree>
    <p:extLst>
      <p:ext uri="{BB962C8B-B14F-4D97-AF65-F5344CB8AC3E}">
        <p14:creationId xmlns:p14="http://schemas.microsoft.com/office/powerpoint/2010/main" val="1515839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311700" y="110919"/>
            <a:ext cx="8520600" cy="572700"/>
          </a:xfrm>
        </p:spPr>
        <p:txBody>
          <a:bodyPr/>
          <a:lstStyle/>
          <a:p>
            <a:r>
              <a:rPr lang="it-IT" dirty="0"/>
              <a:t>Periodo di dominazione del Barbarossa </a:t>
            </a:r>
          </a:p>
        </p:txBody>
      </p:sp>
      <p:sp>
        <p:nvSpPr>
          <p:cNvPr id="12" name="Segnaposto testo 11"/>
          <p:cNvSpPr>
            <a:spLocks noGrp="1"/>
          </p:cNvSpPr>
          <p:nvPr>
            <p:ph type="body" idx="2"/>
          </p:nvPr>
        </p:nvSpPr>
        <p:spPr>
          <a:xfrm>
            <a:off x="4996009" y="726489"/>
            <a:ext cx="4154201" cy="3416400"/>
          </a:xfrm>
        </p:spPr>
        <p:txBody>
          <a:bodyPr/>
          <a:lstStyle/>
          <a:p>
            <a:pPr marL="139700" indent="0">
              <a:buNone/>
            </a:pPr>
            <a:r>
              <a:rPr lang="it-IT" sz="2000" b="1" dirty="0">
                <a:solidFill>
                  <a:srgbClr val="C00000"/>
                </a:solidFill>
              </a:rPr>
              <a:t>Zona delimitata dal rosso</a:t>
            </a:r>
            <a:endParaRPr lang="it-IT" b="1" dirty="0">
              <a:solidFill>
                <a:srgbClr val="C00000"/>
              </a:solidFill>
            </a:endParaRPr>
          </a:p>
          <a:p>
            <a:r>
              <a:rPr lang="it-IT" dirty="0"/>
              <a:t>Dopo 25 anni, nel 1185, Federico Barbarossa decreta la ricostruzione della città e delle nuove mura con una cerchia più ampia.  </a:t>
            </a:r>
          </a:p>
          <a:p>
            <a:r>
              <a:rPr lang="it-IT" dirty="0"/>
              <a:t>Le nuove mura sono delimitate dai fossati della Roggia Crema a nord e della Roggia Rino a sud e recentemente sono stati ritrovati i resti nel cortile dell’oratorio San Luigi della Rocchetta della Crema.</a:t>
            </a:r>
          </a:p>
          <a:p>
            <a:r>
              <a:rPr lang="it-IT" dirty="0"/>
              <a:t>Più tardi nel 1364 viene costruito il Castello di Porta Serio e quello di Porta Ombriano che verrà demolito nel 1451 e di cui non restano tracce. </a:t>
            </a:r>
          </a:p>
        </p:txBody>
      </p:sp>
      <p:pic>
        <p:nvPicPr>
          <p:cNvPr id="3" name="Immagine 2">
            <a:extLst>
              <a:ext uri="{FF2B5EF4-FFF2-40B4-BE49-F238E27FC236}">
                <a16:creationId xmlns:a16="http://schemas.microsoft.com/office/drawing/2014/main" id="{614EBCF3-F5F0-48AB-9244-D9DE11D4CF8A}"/>
              </a:ext>
            </a:extLst>
          </p:cNvPr>
          <p:cNvPicPr>
            <a:picLocks noChangeAspect="1"/>
          </p:cNvPicPr>
          <p:nvPr/>
        </p:nvPicPr>
        <p:blipFill>
          <a:blip r:embed="rId2"/>
          <a:stretch>
            <a:fillRect/>
          </a:stretch>
        </p:blipFill>
        <p:spPr>
          <a:xfrm>
            <a:off x="52039" y="683619"/>
            <a:ext cx="4943970" cy="3990594"/>
          </a:xfrm>
          <a:prstGeom prst="rect">
            <a:avLst/>
          </a:prstGeom>
        </p:spPr>
      </p:pic>
    </p:spTree>
    <p:extLst>
      <p:ext uri="{BB962C8B-B14F-4D97-AF65-F5344CB8AC3E}">
        <p14:creationId xmlns:p14="http://schemas.microsoft.com/office/powerpoint/2010/main" val="130020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2452" y="176801"/>
            <a:ext cx="8520600" cy="572700"/>
          </a:xfrm>
        </p:spPr>
        <p:txBody>
          <a:bodyPr/>
          <a:lstStyle/>
          <a:p>
            <a:r>
              <a:rPr lang="it-IT" dirty="0"/>
              <a:t>Mappa del Museo Correr</a:t>
            </a:r>
          </a:p>
        </p:txBody>
      </p:sp>
      <p:sp>
        <p:nvSpPr>
          <p:cNvPr id="4" name="Segnaposto testo 3"/>
          <p:cNvSpPr>
            <a:spLocks noGrp="1"/>
          </p:cNvSpPr>
          <p:nvPr>
            <p:ph type="body" idx="2"/>
          </p:nvPr>
        </p:nvSpPr>
        <p:spPr>
          <a:xfrm>
            <a:off x="4379899" y="891671"/>
            <a:ext cx="4579683" cy="3695390"/>
          </a:xfrm>
        </p:spPr>
        <p:txBody>
          <a:bodyPr/>
          <a:lstStyle/>
          <a:p>
            <a:pPr marL="139700" indent="0">
              <a:buNone/>
            </a:pPr>
            <a:r>
              <a:rPr lang="it-IT" sz="1600" dirty="0"/>
              <a:t>Questa è la mappa più antica della città di Crema e del suo territorio.</a:t>
            </a:r>
          </a:p>
          <a:p>
            <a:pPr marL="139700" indent="0">
              <a:buNone/>
            </a:pPr>
            <a:r>
              <a:rPr lang="it-IT" sz="1600" dirty="0"/>
              <a:t>Risale alla metà del 1300, quindi le mura che vediamo raffigurate sono quelle fatte costruire dall’imperatore Federico Barbarossa.</a:t>
            </a:r>
          </a:p>
          <a:p>
            <a:pPr marL="139700" indent="0">
              <a:buNone/>
            </a:pPr>
            <a:r>
              <a:rPr lang="it-IT" sz="1600" dirty="0"/>
              <a:t>Notiamo che la cinta muraria è dotata di numerosi torrioni, si vedono tre porte rinforzate da rivellini, c’è un fossato che circonda le mura e verso il fiume Serio (a destra della mappa) una costruzione che sembra un castello.</a:t>
            </a:r>
          </a:p>
          <a:p>
            <a:pPr marL="139700" indent="0">
              <a:buNone/>
            </a:pPr>
            <a:r>
              <a:rPr lang="it-IT" sz="1600" dirty="0"/>
              <a:t>A sinistra della città, in alto, la macchia scura, rappresenta la palude del Moso (si vedono anche degli uccelli che sembrano aironi).</a:t>
            </a:r>
          </a:p>
          <a:p>
            <a:pPr marL="139700" indent="0">
              <a:buNone/>
            </a:pPr>
            <a:r>
              <a:rPr lang="it-IT" sz="1600" dirty="0"/>
              <a:t>In città è già presente il duomo.</a:t>
            </a:r>
          </a:p>
          <a:p>
            <a:pPr marL="139700" indent="0">
              <a:buNone/>
            </a:pPr>
            <a:endParaRPr lang="it-IT" dirty="0"/>
          </a:p>
        </p:txBody>
      </p:sp>
      <p:pic>
        <p:nvPicPr>
          <p:cNvPr id="5" name="Shape 56">
            <a:hlinkClick r:id="rId2" action="ppaction://hlinksldjump"/>
          </p:cNvPr>
          <p:cNvPicPr preferRelativeResize="0"/>
          <p:nvPr/>
        </p:nvPicPr>
        <p:blipFill>
          <a:blip r:embed="rId3">
            <a:alphaModFix/>
          </a:blip>
          <a:stretch>
            <a:fillRect/>
          </a:stretch>
        </p:blipFill>
        <p:spPr>
          <a:xfrm>
            <a:off x="311700" y="1282212"/>
            <a:ext cx="3999900" cy="3156925"/>
          </a:xfrm>
          <a:prstGeom prst="rect">
            <a:avLst/>
          </a:prstGeom>
          <a:noFill/>
          <a:ln>
            <a:noFill/>
          </a:ln>
        </p:spPr>
      </p:pic>
    </p:spTree>
    <p:extLst>
      <p:ext uri="{BB962C8B-B14F-4D97-AF65-F5344CB8AC3E}">
        <p14:creationId xmlns:p14="http://schemas.microsoft.com/office/powerpoint/2010/main" val="213043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238821"/>
            <a:ext cx="8520600" cy="572700"/>
          </a:xfrm>
        </p:spPr>
        <p:txBody>
          <a:bodyPr/>
          <a:lstStyle/>
          <a:p>
            <a:r>
              <a:rPr lang="it-IT" dirty="0"/>
              <a:t>Il castello di Porta Serio</a:t>
            </a:r>
          </a:p>
        </p:txBody>
      </p:sp>
      <p:sp>
        <p:nvSpPr>
          <p:cNvPr id="4" name="Segnaposto testo 3"/>
          <p:cNvSpPr>
            <a:spLocks noGrp="1"/>
          </p:cNvSpPr>
          <p:nvPr>
            <p:ph type="body" idx="2"/>
          </p:nvPr>
        </p:nvSpPr>
        <p:spPr>
          <a:xfrm>
            <a:off x="0" y="3618092"/>
            <a:ext cx="8887968" cy="580861"/>
          </a:xfrm>
        </p:spPr>
        <p:txBody>
          <a:bodyPr/>
          <a:lstStyle/>
          <a:p>
            <a:pPr marL="139700" indent="0">
              <a:buNone/>
            </a:pPr>
            <a:r>
              <a:rPr lang="it-IT" sz="2000" dirty="0"/>
              <a:t>Costruito a partire dal 1335, lo vediamo raffigurato in un dipinto a tempera di Angelo Mora conservato  nella Villa Severgnini a Izano. Il castello sorgeva in Piazza Garibaldi (sullo sfondo si vede la chiesa di San Benedetto).</a:t>
            </a:r>
          </a:p>
          <a:p>
            <a:pPr marL="139700" indent="0">
              <a:buNone/>
            </a:pPr>
            <a:r>
              <a:rPr lang="it-IT" sz="2000" dirty="0"/>
              <a:t>Inizierà ad essere demolito a partire dal 1803 dopo l’arrivo di Napoleone. </a:t>
            </a:r>
          </a:p>
          <a:p>
            <a:pPr marL="139700" indent="0">
              <a:buNone/>
            </a:pPr>
            <a:endParaRPr lang="it-IT" dirty="0"/>
          </a:p>
        </p:txBody>
      </p:sp>
      <p:pic>
        <p:nvPicPr>
          <p:cNvPr id="5" name="Immagine 4">
            <a:hlinkClick r:id="rId2" action="ppaction://hlinksldjump"/>
          </p:cNvPr>
          <p:cNvPicPr/>
          <p:nvPr/>
        </p:nvPicPr>
        <p:blipFill>
          <a:blip r:embed="rId3">
            <a:extLst>
              <a:ext uri="{28A0092B-C50C-407E-A947-70E740481C1C}">
                <a14:useLocalDpi xmlns:a14="http://schemas.microsoft.com/office/drawing/2010/main" val="0"/>
              </a:ext>
            </a:extLst>
          </a:blip>
          <a:stretch>
            <a:fillRect/>
          </a:stretch>
        </p:blipFill>
        <p:spPr>
          <a:xfrm>
            <a:off x="984736" y="1106032"/>
            <a:ext cx="6120130" cy="2512060"/>
          </a:xfrm>
          <a:prstGeom prst="rect">
            <a:avLst/>
          </a:prstGeom>
        </p:spPr>
      </p:pic>
    </p:spTree>
    <p:extLst>
      <p:ext uri="{BB962C8B-B14F-4D97-AF65-F5344CB8AC3E}">
        <p14:creationId xmlns:p14="http://schemas.microsoft.com/office/powerpoint/2010/main" val="40175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Particolare del Castello di Porta Serio</a:t>
            </a:r>
          </a:p>
        </p:txBody>
      </p:sp>
      <p:sp>
        <p:nvSpPr>
          <p:cNvPr id="4" name="Segnaposto testo 3"/>
          <p:cNvSpPr>
            <a:spLocks noGrp="1"/>
          </p:cNvSpPr>
          <p:nvPr>
            <p:ph type="body" idx="2"/>
          </p:nvPr>
        </p:nvSpPr>
        <p:spPr>
          <a:xfrm>
            <a:off x="5062921" y="1152475"/>
            <a:ext cx="3999900" cy="3416400"/>
          </a:xfrm>
        </p:spPr>
        <p:txBody>
          <a:bodyPr/>
          <a:lstStyle/>
          <a:p>
            <a:pPr marL="139700" indent="0">
              <a:buNone/>
            </a:pPr>
            <a:r>
              <a:rPr lang="it-IT" sz="1800" dirty="0"/>
              <a:t>Particolare di come era strutturato il Catello di Porta Serio in una mappa di Crema del 1700.</a:t>
            </a:r>
          </a:p>
          <a:p>
            <a:pPr marL="139700" indent="0">
              <a:buNone/>
            </a:pPr>
            <a:r>
              <a:rPr lang="it-IT" sz="1800" dirty="0"/>
              <a:t>Le sue mura difensive si estendevano verso gli attuali Giardini Pubblici e arrivavano fino alla Roggia Fontana.</a:t>
            </a:r>
          </a:p>
          <a:p>
            <a:endParaRPr lang="it-IT" dirty="0"/>
          </a:p>
        </p:txBody>
      </p:sp>
      <p:pic>
        <p:nvPicPr>
          <p:cNvPr id="5" name="Immagine 4">
            <a:hlinkClick r:id="rId2" action="ppaction://hlinksldjump"/>
          </p:cNvPr>
          <p:cNvPicPr/>
          <p:nvPr/>
        </p:nvPicPr>
        <p:blipFill>
          <a:blip r:embed="rId3">
            <a:extLst>
              <a:ext uri="{28A0092B-C50C-407E-A947-70E740481C1C}">
                <a14:useLocalDpi xmlns:a14="http://schemas.microsoft.com/office/drawing/2010/main" val="0"/>
              </a:ext>
            </a:extLst>
          </a:blip>
          <a:stretch>
            <a:fillRect/>
          </a:stretch>
        </p:blipFill>
        <p:spPr>
          <a:xfrm>
            <a:off x="311700" y="1152475"/>
            <a:ext cx="4685030" cy="2640330"/>
          </a:xfrm>
          <a:prstGeom prst="rect">
            <a:avLst/>
          </a:prstGeom>
        </p:spPr>
      </p:pic>
    </p:spTree>
    <p:extLst>
      <p:ext uri="{BB962C8B-B14F-4D97-AF65-F5344CB8AC3E}">
        <p14:creationId xmlns:p14="http://schemas.microsoft.com/office/powerpoint/2010/main" val="236202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Mura Venete</a:t>
            </a:r>
          </a:p>
        </p:txBody>
      </p:sp>
      <p:sp>
        <p:nvSpPr>
          <p:cNvPr id="4" name="Segnaposto testo 3"/>
          <p:cNvSpPr>
            <a:spLocks noGrp="1"/>
          </p:cNvSpPr>
          <p:nvPr>
            <p:ph type="body" idx="2"/>
          </p:nvPr>
        </p:nvSpPr>
        <p:spPr>
          <a:xfrm>
            <a:off x="4649417" y="1048330"/>
            <a:ext cx="4356270" cy="3572437"/>
          </a:xfrm>
        </p:spPr>
        <p:txBody>
          <a:bodyPr/>
          <a:lstStyle/>
          <a:p>
            <a:pPr marL="91440" indent="0">
              <a:lnSpc>
                <a:spcPct val="107000"/>
              </a:lnSpc>
              <a:buNone/>
            </a:pPr>
            <a:r>
              <a:rPr lang="it-IT" sz="1600" dirty="0">
                <a:latin typeface="Calibri" panose="020F0502020204030204" pitchFamily="34" charset="0"/>
                <a:ea typeface="Calibri" panose="020F0502020204030204" pitchFamily="34" charset="0"/>
                <a:cs typeface="Times New Roman" panose="02020603050405020304" pitchFamily="18" charset="0"/>
              </a:rPr>
              <a:t>Nel 1449, con l’avvento della dominazione veneziana, inizia una fase di espansione e rinforzo delle difese perché Crema era al confine con il ducato di Milano nemico dei veneziani.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91440" indent="0">
              <a:lnSpc>
                <a:spcPct val="107000"/>
              </a:lnSpc>
              <a:buNone/>
            </a:pPr>
            <a:r>
              <a:rPr lang="it-IT" sz="1600" dirty="0">
                <a:latin typeface="Calibri" panose="020F0502020204030204" pitchFamily="34" charset="0"/>
                <a:ea typeface="Calibri" panose="020F0502020204030204" pitchFamily="34" charset="0"/>
                <a:cs typeface="Times New Roman" panose="02020603050405020304" pitchFamily="18" charset="0"/>
              </a:rPr>
              <a:t>A partire da 1488 si costruisce una nuova cerchia muraria più grande della precedente.</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91440" indent="0">
              <a:lnSpc>
                <a:spcPct val="107000"/>
              </a:lnSpc>
              <a:buNone/>
            </a:pPr>
            <a:r>
              <a:rPr lang="it-IT" sz="1600" dirty="0">
                <a:latin typeface="Calibri" panose="020F0502020204030204" pitchFamily="34" charset="0"/>
                <a:ea typeface="Calibri" panose="020F0502020204030204" pitchFamily="34" charset="0"/>
                <a:cs typeface="Times New Roman" panose="02020603050405020304" pitchFamily="18" charset="0"/>
              </a:rPr>
              <a:t>Prosciugato il Moso (con la costruzione del colatore </a:t>
            </a:r>
            <a:r>
              <a:rPr lang="it-IT" sz="1600" dirty="0" err="1">
                <a:latin typeface="Calibri" panose="020F0502020204030204" pitchFamily="34" charset="0"/>
                <a:ea typeface="Calibri" panose="020F0502020204030204" pitchFamily="34" charset="0"/>
                <a:cs typeface="Times New Roman" panose="02020603050405020304" pitchFamily="18" charset="0"/>
              </a:rPr>
              <a:t>Cresmiero</a:t>
            </a:r>
            <a:r>
              <a:rPr lang="it-IT" sz="1600" dirty="0">
                <a:latin typeface="Calibri" panose="020F0502020204030204" pitchFamily="34" charset="0"/>
                <a:ea typeface="Calibri" panose="020F0502020204030204" pitchFamily="34" charset="0"/>
                <a:cs typeface="Times New Roman" panose="02020603050405020304" pitchFamily="18" charset="0"/>
              </a:rPr>
              <a:t> nel 1497), la città si espande anche a nord ovest e prende la sua forma ellittica.</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91440" indent="0">
              <a:lnSpc>
                <a:spcPct val="107000"/>
              </a:lnSpc>
              <a:buNone/>
            </a:pPr>
            <a:r>
              <a:rPr lang="it-IT" sz="1600" dirty="0">
                <a:latin typeface="Calibri" panose="020F0502020204030204" pitchFamily="34" charset="0"/>
                <a:ea typeface="Calibri" panose="020F0502020204030204" pitchFamily="34" charset="0"/>
                <a:cs typeface="Times New Roman" panose="02020603050405020304" pitchFamily="18" charset="0"/>
              </a:rPr>
              <a:t>Viene rinforzato il Castello di Porta Serio.</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91440" indent="0">
              <a:lnSpc>
                <a:spcPct val="107000"/>
              </a:lnSpc>
              <a:buNone/>
            </a:pP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marL="139700" indent="0">
              <a:buNone/>
            </a:pPr>
            <a:endParaRPr lang="it-IT" dirty="0"/>
          </a:p>
        </p:txBody>
      </p:sp>
      <p:pic>
        <p:nvPicPr>
          <p:cNvPr id="5" name="Immagine 4" descr="https://lh6.googleusercontent.com/8t0ItBRPHKeWRJL8z7w6o0rC_jaXbdfZ1bQmbnKxs-dban3TLlu7Sutonz2wx2DG5BqPi3DwQudG-wWEp10gMXDMkmQQLq1GkwRGUJzftHumsEsMpGAJe2ZnJhz2UFEgmeUr7oQqaZU">
            <a:hlinkClick r:id="rId2" action="ppaction://hlinksldjump"/>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468" y="1261255"/>
            <a:ext cx="3999900" cy="3089112"/>
          </a:xfrm>
          <a:prstGeom prst="rect">
            <a:avLst/>
          </a:prstGeom>
          <a:noFill/>
          <a:ln>
            <a:noFill/>
          </a:ln>
        </p:spPr>
      </p:pic>
    </p:spTree>
    <p:extLst>
      <p:ext uri="{BB962C8B-B14F-4D97-AF65-F5344CB8AC3E}">
        <p14:creationId xmlns:p14="http://schemas.microsoft.com/office/powerpoint/2010/main" val="259460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225718"/>
            <a:ext cx="8520600" cy="572700"/>
          </a:xfrm>
        </p:spPr>
        <p:txBody>
          <a:bodyPr/>
          <a:lstStyle/>
          <a:p>
            <a:r>
              <a:rPr lang="it-IT" dirty="0"/>
              <a:t>Rinforzo delle Mura Venete</a:t>
            </a:r>
          </a:p>
        </p:txBody>
      </p:sp>
      <p:sp>
        <p:nvSpPr>
          <p:cNvPr id="4" name="Segnaposto testo 3"/>
          <p:cNvSpPr>
            <a:spLocks noGrp="1"/>
          </p:cNvSpPr>
          <p:nvPr>
            <p:ph type="body" idx="2"/>
          </p:nvPr>
        </p:nvSpPr>
        <p:spPr>
          <a:xfrm>
            <a:off x="4832402" y="1152475"/>
            <a:ext cx="4262830" cy="3416400"/>
          </a:xfrm>
        </p:spPr>
        <p:txBody>
          <a:bodyPr/>
          <a:lstStyle/>
          <a:p>
            <a:pPr marL="139700" indent="0">
              <a:buNone/>
            </a:pPr>
            <a:r>
              <a:rPr lang="it-IT" sz="1800" dirty="0"/>
              <a:t>Con l’avvento dell’artiglieria le mura vengono ben presto rinforzate perché quelle esistenti non resisterebbero alle cannonate.</a:t>
            </a:r>
          </a:p>
          <a:p>
            <a:pPr marL="139700" indent="0">
              <a:buNone/>
            </a:pPr>
            <a:r>
              <a:rPr lang="it-IT" sz="1800" dirty="0"/>
              <a:t>Fuori dalla cerchia muraria già esistente, viene realizzato un complesso sistema difensivo costituito da baluardi che si protendono a stella verso l’esterno. </a:t>
            </a:r>
          </a:p>
          <a:p>
            <a:pPr marL="139700" indent="0">
              <a:buNone/>
            </a:pPr>
            <a:endParaRPr lang="it-IT" sz="1800" dirty="0"/>
          </a:p>
        </p:txBody>
      </p:sp>
      <p:pic>
        <p:nvPicPr>
          <p:cNvPr id="5" name="Immagine 4" descr="https://lh6.googleusercontent.com/M-NeJ5UIxUpLbyulr84FR7E2MGUDLBhAUf2RytPJj4baszHHf526CMkFHDBsn_yFuiAse32rpAb3KCsEfLyOkn_oOlIZBRsP99RsV3e5hFn2_ttPQiX8dNXZZJNtJr24zzVvnyybbjY">
            <a:hlinkClick r:id="rId2" action="ppaction://hlinksldjump"/>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00" y="1017725"/>
            <a:ext cx="4260300" cy="3900057"/>
          </a:xfrm>
          <a:prstGeom prst="rect">
            <a:avLst/>
          </a:prstGeom>
          <a:noFill/>
          <a:ln>
            <a:noFill/>
          </a:ln>
        </p:spPr>
      </p:pic>
    </p:spTree>
    <p:extLst>
      <p:ext uri="{BB962C8B-B14F-4D97-AF65-F5344CB8AC3E}">
        <p14:creationId xmlns:p14="http://schemas.microsoft.com/office/powerpoint/2010/main" val="230624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9865" y="288275"/>
            <a:ext cx="8520600" cy="572700"/>
          </a:xfrm>
        </p:spPr>
        <p:txBody>
          <a:bodyPr/>
          <a:lstStyle/>
          <a:p>
            <a:r>
              <a:rPr lang="it-IT" dirty="0"/>
              <a:t>In una mappa del1704 la situazione appare invariata</a:t>
            </a:r>
          </a:p>
        </p:txBody>
      </p:sp>
      <p:sp>
        <p:nvSpPr>
          <p:cNvPr id="4" name="Segnaposto testo 3"/>
          <p:cNvSpPr>
            <a:spLocks noGrp="1"/>
          </p:cNvSpPr>
          <p:nvPr>
            <p:ph type="body" idx="2"/>
          </p:nvPr>
        </p:nvSpPr>
        <p:spPr/>
        <p:txBody>
          <a:bodyPr/>
          <a:lstStyle/>
          <a:p>
            <a:pPr marL="139700" indent="0">
              <a:buNone/>
            </a:pPr>
            <a:endParaRPr lang="it-IT" sz="2000" dirty="0"/>
          </a:p>
          <a:p>
            <a:pPr marL="139700" indent="0">
              <a:buNone/>
            </a:pPr>
            <a:r>
              <a:rPr lang="it-IT" sz="2000" dirty="0"/>
              <a:t>Dalla mappa possiamo comprendere che le costruzioni sono ancora tutte racchiuse all’interno della cinta muraria.</a:t>
            </a:r>
          </a:p>
          <a:p>
            <a:pPr marL="139700" indent="0">
              <a:buNone/>
            </a:pPr>
            <a:r>
              <a:rPr lang="it-IT" sz="2000" dirty="0"/>
              <a:t>Fuori dalla città si vedono solo campi coltivati.</a:t>
            </a:r>
          </a:p>
          <a:p>
            <a:pPr marL="139700" indent="0">
              <a:buNone/>
            </a:pPr>
            <a:endParaRPr lang="it-IT" dirty="0"/>
          </a:p>
        </p:txBody>
      </p:sp>
      <p:pic>
        <p:nvPicPr>
          <p:cNvPr id="5" name="Immagine 4" descr="https://lh3.googleusercontent.com/KLBBvD3h9ZRllHZhuexdMpSQvZrWgwsM1ybPDeenzGDnxVlw4mLu8MOglvqbx1SrO7_rlOgJ8EDF9h5S3CNoXEhc_7xIPg0hgSRWYbfNeb9k6AnMVNuzyLLug6MK7kfMB6lhwm6NRjE">
            <a:hlinkClick r:id="rId2" action="ppaction://hlinksldjump"/>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700" y="1152475"/>
            <a:ext cx="4228465" cy="3204210"/>
          </a:xfrm>
          <a:prstGeom prst="rect">
            <a:avLst/>
          </a:prstGeom>
          <a:noFill/>
          <a:ln>
            <a:noFill/>
          </a:ln>
        </p:spPr>
      </p:pic>
    </p:spTree>
    <p:extLst>
      <p:ext uri="{BB962C8B-B14F-4D97-AF65-F5344CB8AC3E}">
        <p14:creationId xmlns:p14="http://schemas.microsoft.com/office/powerpoint/2010/main" val="99428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dominazione francese (1797)</a:t>
            </a:r>
          </a:p>
        </p:txBody>
      </p:sp>
      <p:sp>
        <p:nvSpPr>
          <p:cNvPr id="4" name="Segnaposto testo 3"/>
          <p:cNvSpPr>
            <a:spLocks noGrp="1"/>
          </p:cNvSpPr>
          <p:nvPr>
            <p:ph type="body" idx="2"/>
          </p:nvPr>
        </p:nvSpPr>
        <p:spPr>
          <a:xfrm>
            <a:off x="4832400" y="1017725"/>
            <a:ext cx="3999900" cy="3416400"/>
          </a:xfrm>
        </p:spPr>
        <p:txBody>
          <a:bodyPr/>
          <a:lstStyle/>
          <a:p>
            <a:pPr marL="139700" indent="0">
              <a:buNone/>
            </a:pPr>
            <a:r>
              <a:rPr lang="it-IT" sz="1800" dirty="0"/>
              <a:t>Nel 1797 inizia la dominazione francese e poiché Napoleone decreta che Crema sia una città aperta, ordina la demolizione di tutto il complesso difensivo esterno alla cerchia muraria.</a:t>
            </a:r>
          </a:p>
          <a:p>
            <a:pPr marL="139700" indent="0">
              <a:buNone/>
            </a:pPr>
            <a:r>
              <a:rPr lang="it-IT" sz="1800" dirty="0"/>
              <a:t>Vengono anche demolite le antiche porte della città con i loro rivellini, viene prosciugato il fossato e inizia ad essere demolito anche il castello di porta Serio. Resta solo la cerchia interna delle mura venete. </a:t>
            </a:r>
            <a:endParaRPr lang="it-IT" sz="2800" dirty="0"/>
          </a:p>
          <a:p>
            <a:pPr marL="139700" indent="0">
              <a:buNone/>
            </a:pPr>
            <a:endParaRPr lang="it-IT" dirty="0"/>
          </a:p>
        </p:txBody>
      </p:sp>
      <p:pic>
        <p:nvPicPr>
          <p:cNvPr id="5" name="Immagine 4" descr="https://lh5.googleusercontent.com/SToJz24Qls6Hhx__giWEk7137tFXMabpkOMR3FZXHfkAJahBaiywdIZOdHfdL57vpIrNQOBw_QpNTfW8mJZOzSzciym0NLoRG7q6hG8THgZ1t0pbmDf81tb_hklPvWUiXOCDZ4kM6_w">
            <a:hlinkClick r:id="rId2" action="ppaction://hlinksldjump"/>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700" y="1017725"/>
            <a:ext cx="4344670" cy="3671570"/>
          </a:xfrm>
          <a:prstGeom prst="rect">
            <a:avLst/>
          </a:prstGeom>
          <a:noFill/>
          <a:ln>
            <a:noFill/>
          </a:ln>
        </p:spPr>
      </p:pic>
    </p:spTree>
    <p:extLst>
      <p:ext uri="{BB962C8B-B14F-4D97-AF65-F5344CB8AC3E}">
        <p14:creationId xmlns:p14="http://schemas.microsoft.com/office/powerpoint/2010/main" val="264244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dominazione austriaca (1814)</a:t>
            </a:r>
          </a:p>
        </p:txBody>
      </p:sp>
      <p:sp>
        <p:nvSpPr>
          <p:cNvPr id="4" name="Segnaposto testo 3"/>
          <p:cNvSpPr>
            <a:spLocks noGrp="1"/>
          </p:cNvSpPr>
          <p:nvPr>
            <p:ph type="body" idx="2"/>
          </p:nvPr>
        </p:nvSpPr>
        <p:spPr/>
        <p:txBody>
          <a:bodyPr/>
          <a:lstStyle/>
          <a:p>
            <a:pPr marL="139700" indent="0">
              <a:buNone/>
            </a:pPr>
            <a:r>
              <a:rPr lang="it-IT" sz="2000" dirty="0"/>
              <a:t>Come si può vedere in una mappa del 1814, tutte le opere di fortificazione esterna sono state smantellate.</a:t>
            </a:r>
          </a:p>
          <a:p>
            <a:pPr marL="139700" indent="0">
              <a:buNone/>
            </a:pPr>
            <a:r>
              <a:rPr lang="it-IT" sz="2000" dirty="0"/>
              <a:t>L’unica traccia degli antichi bastioni è rimasta nelle linee catastali (cioè di divisione delle proprietà).</a:t>
            </a:r>
          </a:p>
          <a:p>
            <a:pPr marL="139700" indent="0">
              <a:buNone/>
            </a:pPr>
            <a:r>
              <a:rPr lang="it-IT" sz="2000" dirty="0"/>
              <a:t>Nella mappa si può vedere anche il tracciato dell’antica passeggiata sulle mura</a:t>
            </a:r>
          </a:p>
          <a:p>
            <a:pPr marL="139700" indent="0">
              <a:buNone/>
            </a:pPr>
            <a:endParaRPr lang="it-IT" dirty="0"/>
          </a:p>
        </p:txBody>
      </p:sp>
      <p:pic>
        <p:nvPicPr>
          <p:cNvPr id="5" name="Immagine 4" descr="https://lh5.googleusercontent.com/kwjUpI5CVMu1WIbo5_jT50EU7M0lddHmZsCwd-jEykT6rwFyMX9IyKOktZ54eXJAVp9fSutQaAkDHhYwHOaMRsuThLrLyGZaNV_EuNhxO34gUspECzE-6noSrXTcEcuuuTxFuM9Q_vA">
            <a:hlinkClick r:id="rId2" action="ppaction://hlinksldjump"/>
          </p:cNvPr>
          <p:cNvPicPr/>
          <p:nvPr/>
        </p:nvPicPr>
        <p:blipFill>
          <a:blip r:embed="rId3">
            <a:extLst>
              <a:ext uri="{28A0092B-C50C-407E-A947-70E740481C1C}">
                <a14:useLocalDpi xmlns:a14="http://schemas.microsoft.com/office/drawing/2010/main" val="0"/>
              </a:ext>
            </a:extLst>
          </a:blip>
          <a:srcRect/>
          <a:stretch>
            <a:fillRect/>
          </a:stretch>
        </p:blipFill>
        <p:spPr bwMode="auto">
          <a:xfrm>
            <a:off x="226695" y="1152475"/>
            <a:ext cx="4345305" cy="3335655"/>
          </a:xfrm>
          <a:prstGeom prst="rect">
            <a:avLst/>
          </a:prstGeom>
          <a:noFill/>
          <a:ln>
            <a:noFill/>
          </a:ln>
        </p:spPr>
      </p:pic>
    </p:spTree>
    <p:extLst>
      <p:ext uri="{BB962C8B-B14F-4D97-AF65-F5344CB8AC3E}">
        <p14:creationId xmlns:p14="http://schemas.microsoft.com/office/powerpoint/2010/main" val="4117095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131241"/>
            <a:ext cx="8520600" cy="572700"/>
          </a:xfrm>
        </p:spPr>
        <p:txBody>
          <a:bodyPr/>
          <a:lstStyle/>
          <a:p>
            <a:r>
              <a:rPr lang="it-IT" dirty="0"/>
              <a:t>Nel 1805 si costruiscono le nuove porte della città</a:t>
            </a:r>
          </a:p>
        </p:txBody>
      </p:sp>
      <p:sp>
        <p:nvSpPr>
          <p:cNvPr id="4" name="Segnaposto testo 3"/>
          <p:cNvSpPr>
            <a:spLocks noGrp="1"/>
          </p:cNvSpPr>
          <p:nvPr>
            <p:ph type="body" idx="2"/>
          </p:nvPr>
        </p:nvSpPr>
        <p:spPr>
          <a:xfrm>
            <a:off x="3721381" y="824635"/>
            <a:ext cx="5422619" cy="1298732"/>
          </a:xfrm>
        </p:spPr>
        <p:txBody>
          <a:bodyPr/>
          <a:lstStyle/>
          <a:p>
            <a:pPr marL="139700" indent="0">
              <a:buNone/>
            </a:pPr>
            <a:r>
              <a:rPr lang="it-IT" sz="1800" dirty="0"/>
              <a:t>Nel 1805 vengono demolite le antiche porte venete, che avevano una funzione difensiva, sostituendole con le nuove porte cittadine più eleganti, in stile neoclassico.</a:t>
            </a:r>
          </a:p>
          <a:p>
            <a:pPr marL="139700" indent="0">
              <a:buNone/>
            </a:pPr>
            <a:r>
              <a:rPr lang="it-IT" sz="1800" dirty="0"/>
              <a:t>Vengono progettate dall’architetto Faustino Rodi.</a:t>
            </a:r>
          </a:p>
          <a:p>
            <a:endParaRPr lang="it-IT" dirty="0"/>
          </a:p>
        </p:txBody>
      </p:sp>
      <p:pic>
        <p:nvPicPr>
          <p:cNvPr id="6" name="Immagine 5" descr="https://lh5.googleusercontent.com/Kp4gff2zYLOJ0xQCG0Dk8GOUHnUds7j96rRpm8EjBfkEggJar5c8kouTfrI_RJhC2TRgbg3QaauGlE0hCGgZT5DJ2JiUa9S56TupngGmIVsLOli0aiEggTkX8NLqXe_AVKOJ5T_3Mgs">
            <a:hlinkClick r:id="rId2" action="ppaction://hlinksldjump"/>
          </p:cNvPr>
          <p:cNvPicPr/>
          <p:nvPr/>
        </p:nvPicPr>
        <p:blipFill>
          <a:blip r:embed="rId3">
            <a:extLst>
              <a:ext uri="{28A0092B-C50C-407E-A947-70E740481C1C}">
                <a14:useLocalDpi xmlns:a14="http://schemas.microsoft.com/office/drawing/2010/main" val="0"/>
              </a:ext>
            </a:extLst>
          </a:blip>
          <a:srcRect/>
          <a:stretch>
            <a:fillRect/>
          </a:stretch>
        </p:blipFill>
        <p:spPr bwMode="auto">
          <a:xfrm>
            <a:off x="5207431" y="2704454"/>
            <a:ext cx="3624869" cy="2439046"/>
          </a:xfrm>
          <a:prstGeom prst="rect">
            <a:avLst/>
          </a:prstGeom>
          <a:noFill/>
          <a:ln>
            <a:noFill/>
          </a:ln>
        </p:spPr>
      </p:pic>
      <p:pic>
        <p:nvPicPr>
          <p:cNvPr id="7" name="Immagine 6" descr="https://lh3.googleusercontent.com/3DCFv5nG36o9t-zWATklJJjY2QHN7Z1Lful4E8SnJlvzC6vgEXCWIEMI6IiYnOtGaPSXbxdUGGatRmF072QeQ9gefB3JaWESZuI555fVylojJmTcbuue0pg5F8CTk8mHK3jgMXFG6Ho">
            <a:hlinkClick r:id="rId2" action="ppaction://hlinksldjump"/>
          </p:cNvPr>
          <p:cNvPicPr/>
          <p:nvPr/>
        </p:nvPicPr>
        <p:blipFill>
          <a:blip r:embed="rId4">
            <a:extLst>
              <a:ext uri="{28A0092B-C50C-407E-A947-70E740481C1C}">
                <a14:useLocalDpi xmlns:a14="http://schemas.microsoft.com/office/drawing/2010/main" val="0"/>
              </a:ext>
            </a:extLst>
          </a:blip>
          <a:srcRect/>
          <a:stretch>
            <a:fillRect/>
          </a:stretch>
        </p:blipFill>
        <p:spPr bwMode="auto">
          <a:xfrm>
            <a:off x="201433" y="1277302"/>
            <a:ext cx="3247390" cy="2588895"/>
          </a:xfrm>
          <a:prstGeom prst="rect">
            <a:avLst/>
          </a:prstGeom>
          <a:noFill/>
          <a:ln>
            <a:noFill/>
          </a:ln>
        </p:spPr>
      </p:pic>
      <p:sp>
        <p:nvSpPr>
          <p:cNvPr id="8" name="CasellaDiTesto 7"/>
          <p:cNvSpPr txBox="1"/>
          <p:nvPr/>
        </p:nvSpPr>
        <p:spPr>
          <a:xfrm>
            <a:off x="48769" y="3866197"/>
            <a:ext cx="4910366" cy="1471513"/>
          </a:xfrm>
          <a:prstGeom prst="rect">
            <a:avLst/>
          </a:prstGeom>
          <a:noFill/>
        </p:spPr>
        <p:txBody>
          <a:bodyPr wrap="square" rtlCol="0">
            <a:spAutoFit/>
          </a:bodyPr>
          <a:lstStyle/>
          <a:p>
            <a:r>
              <a:rPr lang="it-IT" sz="1800" dirty="0">
                <a:solidFill>
                  <a:schemeClr val="dk2"/>
                </a:solidFill>
              </a:rPr>
              <a:t>Come si può vedere la cerchia muraria è ancora chiusa, non ha più una funzione difensiva ma principalmente economica, infatti per entrare in città si pagava un dazio</a:t>
            </a:r>
            <a:r>
              <a:rPr lang="it-IT" dirty="0"/>
              <a:t>. </a:t>
            </a:r>
          </a:p>
          <a:p>
            <a:endParaRPr lang="it-IT" dirty="0"/>
          </a:p>
        </p:txBody>
      </p:sp>
      <p:sp>
        <p:nvSpPr>
          <p:cNvPr id="9" name="CasellaDiTesto 8"/>
          <p:cNvSpPr txBox="1"/>
          <p:nvPr/>
        </p:nvSpPr>
        <p:spPr>
          <a:xfrm>
            <a:off x="7585978" y="4835723"/>
            <a:ext cx="1558022" cy="307777"/>
          </a:xfrm>
          <a:prstGeom prst="rect">
            <a:avLst/>
          </a:prstGeom>
          <a:noFill/>
        </p:spPr>
        <p:txBody>
          <a:bodyPr wrap="square" rtlCol="0">
            <a:spAutoFit/>
          </a:bodyPr>
          <a:lstStyle/>
          <a:p>
            <a:r>
              <a:rPr lang="it-IT" b="1" dirty="0">
                <a:solidFill>
                  <a:srgbClr val="FF0000"/>
                </a:solidFill>
              </a:rPr>
              <a:t>Porta Serio</a:t>
            </a:r>
          </a:p>
        </p:txBody>
      </p:sp>
      <p:sp>
        <p:nvSpPr>
          <p:cNvPr id="10" name="CasellaDiTesto 9"/>
          <p:cNvSpPr txBox="1"/>
          <p:nvPr/>
        </p:nvSpPr>
        <p:spPr>
          <a:xfrm>
            <a:off x="250358" y="1011926"/>
            <a:ext cx="1558022" cy="307777"/>
          </a:xfrm>
          <a:prstGeom prst="rect">
            <a:avLst/>
          </a:prstGeom>
          <a:noFill/>
        </p:spPr>
        <p:txBody>
          <a:bodyPr wrap="square" rtlCol="0">
            <a:spAutoFit/>
          </a:bodyPr>
          <a:lstStyle/>
          <a:p>
            <a:r>
              <a:rPr lang="it-IT" b="1" dirty="0">
                <a:solidFill>
                  <a:srgbClr val="FF0000"/>
                </a:solidFill>
              </a:rPr>
              <a:t>Porta Ombriano</a:t>
            </a:r>
          </a:p>
        </p:txBody>
      </p:sp>
    </p:spTree>
    <p:extLst>
      <p:ext uri="{BB962C8B-B14F-4D97-AF65-F5344CB8AC3E}">
        <p14:creationId xmlns:p14="http://schemas.microsoft.com/office/powerpoint/2010/main" val="399314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cxnSp>
        <p:nvCxnSpPr>
          <p:cNvPr id="73" name="Shape 73"/>
          <p:cNvCxnSpPr/>
          <p:nvPr/>
        </p:nvCxnSpPr>
        <p:spPr>
          <a:xfrm>
            <a:off x="15000" y="2425475"/>
            <a:ext cx="9114000" cy="4200"/>
          </a:xfrm>
          <a:prstGeom prst="straightConnector1">
            <a:avLst/>
          </a:prstGeom>
          <a:noFill/>
          <a:ln w="228600" cap="flat" cmpd="sng">
            <a:solidFill>
              <a:srgbClr val="980000"/>
            </a:solidFill>
            <a:prstDash val="solid"/>
            <a:round/>
            <a:headEnd type="none" w="med" len="med"/>
            <a:tailEnd type="none" w="med" len="med"/>
          </a:ln>
        </p:spPr>
      </p:cxnSp>
      <p:pic>
        <p:nvPicPr>
          <p:cNvPr id="74" name="Shape 74">
            <a:hlinkClick r:id="rId3" action="ppaction://hlinksldjump"/>
          </p:cNvPr>
          <p:cNvPicPr preferRelativeResize="0"/>
          <p:nvPr/>
        </p:nvPicPr>
        <p:blipFill>
          <a:blip r:embed="rId4">
            <a:alphaModFix/>
          </a:blip>
          <a:stretch>
            <a:fillRect/>
          </a:stretch>
        </p:blipFill>
        <p:spPr>
          <a:xfrm>
            <a:off x="0" y="2668962"/>
            <a:ext cx="3109875" cy="2376250"/>
          </a:xfrm>
          <a:prstGeom prst="rect">
            <a:avLst/>
          </a:prstGeom>
          <a:noFill/>
          <a:ln>
            <a:noFill/>
          </a:ln>
        </p:spPr>
      </p:pic>
      <p:sp>
        <p:nvSpPr>
          <p:cNvPr id="75" name="Shape 75"/>
          <p:cNvSpPr txBox="1"/>
          <p:nvPr/>
        </p:nvSpPr>
        <p:spPr>
          <a:xfrm>
            <a:off x="-57125" y="1226925"/>
            <a:ext cx="3000000" cy="938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dirty="0">
                <a:solidFill>
                  <a:schemeClr val="dk1"/>
                </a:solidFill>
              </a:rPr>
              <a:t>Le mura venete 1488-1508:</a:t>
            </a:r>
            <a:endParaRPr dirty="0">
              <a:solidFill>
                <a:schemeClr val="dk1"/>
              </a:solidFill>
            </a:endParaRPr>
          </a:p>
          <a:p>
            <a:pPr marL="0" lvl="0" indent="0" rtl="0">
              <a:spcBef>
                <a:spcPts val="0"/>
              </a:spcBef>
              <a:spcAft>
                <a:spcPts val="0"/>
              </a:spcAft>
              <a:buNone/>
            </a:pPr>
            <a:r>
              <a:rPr lang="it" dirty="0">
                <a:solidFill>
                  <a:schemeClr val="dk1"/>
                </a:solidFill>
              </a:rPr>
              <a:t>Crema diventa una piazzaforte, un luogo fortificato:</a:t>
            </a:r>
            <a:endParaRPr dirty="0">
              <a:solidFill>
                <a:schemeClr val="dk1"/>
              </a:solidFill>
            </a:endParaRPr>
          </a:p>
          <a:p>
            <a:pPr marL="457200" lvl="0" indent="-317500" rtl="0">
              <a:spcBef>
                <a:spcPts val="0"/>
              </a:spcBef>
              <a:spcAft>
                <a:spcPts val="0"/>
              </a:spcAft>
              <a:buClr>
                <a:schemeClr val="dk1"/>
              </a:buClr>
              <a:buSzPts val="1400"/>
              <a:buChar char="●"/>
            </a:pPr>
            <a:r>
              <a:rPr lang="it" dirty="0">
                <a:solidFill>
                  <a:schemeClr val="dk1"/>
                </a:solidFill>
              </a:rPr>
              <a:t>Ingloba</a:t>
            </a:r>
            <a:r>
              <a:rPr lang="it-IT" dirty="0">
                <a:solidFill>
                  <a:schemeClr val="dk1"/>
                </a:solidFill>
              </a:rPr>
              <a:t>no</a:t>
            </a:r>
            <a:r>
              <a:rPr lang="it" dirty="0">
                <a:solidFill>
                  <a:schemeClr val="dk1"/>
                </a:solidFill>
              </a:rPr>
              <a:t> l’antico castello,</a:t>
            </a:r>
            <a:endParaRPr dirty="0">
              <a:solidFill>
                <a:schemeClr val="dk1"/>
              </a:solidFill>
            </a:endParaRPr>
          </a:p>
          <a:p>
            <a:pPr marL="457200" lvl="0" indent="-317500" rtl="0">
              <a:spcBef>
                <a:spcPts val="0"/>
              </a:spcBef>
              <a:spcAft>
                <a:spcPts val="0"/>
              </a:spcAft>
              <a:buClr>
                <a:schemeClr val="dk1"/>
              </a:buClr>
              <a:buSzPts val="1400"/>
              <a:buChar char="●"/>
            </a:pPr>
            <a:r>
              <a:rPr lang="it" dirty="0">
                <a:solidFill>
                  <a:schemeClr val="dk1"/>
                </a:solidFill>
              </a:rPr>
              <a:t>Quattro porte: (Ombriano,   Pianengo, Serio, Ripalta)</a:t>
            </a:r>
            <a:endParaRPr dirty="0">
              <a:solidFill>
                <a:schemeClr val="dk1"/>
              </a:solidFill>
            </a:endParaRPr>
          </a:p>
          <a:p>
            <a:pPr marL="457200" lvl="0" indent="-317500" rtl="0">
              <a:spcBef>
                <a:spcPts val="0"/>
              </a:spcBef>
              <a:spcAft>
                <a:spcPts val="0"/>
              </a:spcAft>
              <a:buClr>
                <a:schemeClr val="dk1"/>
              </a:buClr>
              <a:buSzPts val="1400"/>
              <a:buChar char="●"/>
            </a:pPr>
            <a:r>
              <a:rPr lang="it" dirty="0">
                <a:solidFill>
                  <a:schemeClr val="dk1"/>
                </a:solidFill>
              </a:rPr>
              <a:t>Otto torrioni</a:t>
            </a:r>
            <a:endParaRPr dirty="0">
              <a:solidFill>
                <a:schemeClr val="dk1"/>
              </a:solidFill>
            </a:endParaRPr>
          </a:p>
          <a:p>
            <a:pPr marL="457200" lvl="0" indent="-317500" rtl="0">
              <a:spcBef>
                <a:spcPts val="0"/>
              </a:spcBef>
              <a:spcAft>
                <a:spcPts val="0"/>
              </a:spcAft>
              <a:buClr>
                <a:schemeClr val="dk1"/>
              </a:buClr>
              <a:buSzPts val="1400"/>
              <a:buChar char="●"/>
            </a:pPr>
            <a:r>
              <a:rPr lang="it-IT" dirty="0">
                <a:solidFill>
                  <a:schemeClr val="dk1"/>
                </a:solidFill>
              </a:rPr>
              <a:t>F</a:t>
            </a:r>
            <a:r>
              <a:rPr lang="it" dirty="0">
                <a:solidFill>
                  <a:schemeClr val="dk1"/>
                </a:solidFill>
              </a:rPr>
              <a:t>ossato</a:t>
            </a:r>
            <a:endParaRPr dirty="0">
              <a:solidFill>
                <a:schemeClr val="dk1"/>
              </a:solidFill>
            </a:endParaRPr>
          </a:p>
          <a:p>
            <a:pPr marL="0" lvl="0" indent="0" rtl="0">
              <a:spcBef>
                <a:spcPts val="0"/>
              </a:spcBef>
              <a:spcAft>
                <a:spcPts val="0"/>
              </a:spcAft>
              <a:buNone/>
            </a:pPr>
            <a:endParaRPr dirty="0">
              <a:solidFill>
                <a:schemeClr val="dk1"/>
              </a:solidFill>
            </a:endParaRPr>
          </a:p>
          <a:p>
            <a:pPr marL="0" lvl="0" indent="0" rtl="0">
              <a:spcBef>
                <a:spcPts val="0"/>
              </a:spcBef>
              <a:spcAft>
                <a:spcPts val="0"/>
              </a:spcAft>
              <a:buNone/>
            </a:pPr>
            <a:endParaRPr dirty="0">
              <a:solidFill>
                <a:schemeClr val="dk1"/>
              </a:solidFill>
            </a:endParaRPr>
          </a:p>
        </p:txBody>
      </p:sp>
      <p:pic>
        <p:nvPicPr>
          <p:cNvPr id="76" name="Shape 76">
            <a:hlinkClick r:id="rId5" action="ppaction://hlinksldjump"/>
          </p:cNvPr>
          <p:cNvPicPr preferRelativeResize="0"/>
          <p:nvPr/>
        </p:nvPicPr>
        <p:blipFill>
          <a:blip r:embed="rId6">
            <a:alphaModFix/>
          </a:blip>
          <a:stretch>
            <a:fillRect/>
          </a:stretch>
        </p:blipFill>
        <p:spPr>
          <a:xfrm>
            <a:off x="3259402" y="2646452"/>
            <a:ext cx="2511186" cy="2421283"/>
          </a:xfrm>
          <a:prstGeom prst="rect">
            <a:avLst/>
          </a:prstGeom>
          <a:noFill/>
          <a:ln>
            <a:noFill/>
          </a:ln>
        </p:spPr>
      </p:pic>
      <p:sp>
        <p:nvSpPr>
          <p:cNvPr id="77" name="Shape 77"/>
          <p:cNvSpPr txBox="1"/>
          <p:nvPr/>
        </p:nvSpPr>
        <p:spPr>
          <a:xfrm>
            <a:off x="3015000" y="1079913"/>
            <a:ext cx="3000000" cy="1085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a:solidFill>
                  <a:schemeClr val="dk1"/>
                </a:solidFill>
              </a:rPr>
              <a:t>Mappa del Tensini :</a:t>
            </a:r>
            <a:endParaRPr>
              <a:solidFill>
                <a:schemeClr val="dk1"/>
              </a:solidFill>
            </a:endParaRPr>
          </a:p>
          <a:p>
            <a:pPr marL="0" lvl="0" indent="0" rtl="0">
              <a:spcBef>
                <a:spcPts val="0"/>
              </a:spcBef>
              <a:spcAft>
                <a:spcPts val="0"/>
              </a:spcAft>
              <a:buNone/>
            </a:pPr>
            <a:r>
              <a:rPr lang="it">
                <a:solidFill>
                  <a:schemeClr val="dk1"/>
                </a:solidFill>
              </a:rPr>
              <a:t>i veneziani progettano rinforzi per</a:t>
            </a:r>
            <a:endParaRPr>
              <a:solidFill>
                <a:schemeClr val="dk1"/>
              </a:solidFill>
            </a:endParaRPr>
          </a:p>
          <a:p>
            <a:pPr marL="0" lvl="0" indent="0" rtl="0">
              <a:spcBef>
                <a:spcPts val="0"/>
              </a:spcBef>
              <a:spcAft>
                <a:spcPts val="0"/>
              </a:spcAft>
              <a:buNone/>
            </a:pPr>
            <a:r>
              <a:rPr lang="it">
                <a:solidFill>
                  <a:schemeClr val="dk1"/>
                </a:solidFill>
              </a:rPr>
              <a:t>le mura e le porte, realizzando baluardi, spalti, terrapieni, rivellini, ponti levatoi</a:t>
            </a:r>
            <a:endParaRPr/>
          </a:p>
        </p:txBody>
      </p:sp>
      <p:sp>
        <p:nvSpPr>
          <p:cNvPr id="78" name="Shape 78"/>
          <p:cNvSpPr txBox="1"/>
          <p:nvPr/>
        </p:nvSpPr>
        <p:spPr>
          <a:xfrm>
            <a:off x="0" y="0"/>
            <a:ext cx="9144000" cy="599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sz="2400" dirty="0">
                <a:solidFill>
                  <a:srgbClr val="C00000"/>
                </a:solidFill>
              </a:rPr>
              <a:t>La dominazione veneta 1449-1797: costruzione delle attuali mura</a:t>
            </a:r>
            <a:endParaRPr dirty="0">
              <a:solidFill>
                <a:srgbClr val="C00000"/>
              </a:solidFill>
            </a:endParaRPr>
          </a:p>
        </p:txBody>
      </p:sp>
      <p:pic>
        <p:nvPicPr>
          <p:cNvPr id="79" name="Shape 79">
            <a:hlinkClick r:id="rId7" action="ppaction://hlinksldjump"/>
          </p:cNvPr>
          <p:cNvPicPr preferRelativeResize="0"/>
          <p:nvPr/>
        </p:nvPicPr>
        <p:blipFill>
          <a:blip r:embed="rId8">
            <a:alphaModFix/>
          </a:blip>
          <a:stretch>
            <a:fillRect/>
          </a:stretch>
        </p:blipFill>
        <p:spPr>
          <a:xfrm>
            <a:off x="5920115" y="2632693"/>
            <a:ext cx="3148025" cy="2297534"/>
          </a:xfrm>
          <a:prstGeom prst="rect">
            <a:avLst/>
          </a:prstGeom>
          <a:noFill/>
          <a:ln>
            <a:noFill/>
          </a:ln>
        </p:spPr>
      </p:pic>
      <p:sp>
        <p:nvSpPr>
          <p:cNvPr id="80" name="Shape 80"/>
          <p:cNvSpPr txBox="1"/>
          <p:nvPr/>
        </p:nvSpPr>
        <p:spPr>
          <a:xfrm>
            <a:off x="6087125" y="1545275"/>
            <a:ext cx="2448000" cy="555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a:solidFill>
                  <a:schemeClr val="dk1"/>
                </a:solidFill>
              </a:rPr>
              <a:t>Mappa del 1704: La situazione appare invariata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passeggiata sulle Mura</a:t>
            </a:r>
          </a:p>
        </p:txBody>
      </p:sp>
      <p:sp>
        <p:nvSpPr>
          <p:cNvPr id="4" name="Segnaposto testo 3"/>
          <p:cNvSpPr>
            <a:spLocks noGrp="1"/>
          </p:cNvSpPr>
          <p:nvPr>
            <p:ph type="body" idx="2"/>
          </p:nvPr>
        </p:nvSpPr>
        <p:spPr>
          <a:xfrm>
            <a:off x="4149378" y="1152475"/>
            <a:ext cx="4994622" cy="3416400"/>
          </a:xfrm>
        </p:spPr>
        <p:txBody>
          <a:bodyPr/>
          <a:lstStyle/>
          <a:p>
            <a:pPr marL="139700" indent="0">
              <a:buNone/>
            </a:pPr>
            <a:r>
              <a:rPr lang="it-IT" sz="1800" dirty="0"/>
              <a:t>Nel 1833 viene realizzata la strada lungo l’interno delle mura cittadine che partiva dalla demolita Porta Ripalta (attuale Via Kennedy) e, passando a sud della città, arrivava fino a Porta Serio (attuale Piazza Garibaldi).</a:t>
            </a:r>
          </a:p>
          <a:p>
            <a:pPr marL="139700" indent="0">
              <a:buNone/>
            </a:pPr>
            <a:r>
              <a:rPr lang="it-IT" sz="1800" dirty="0"/>
              <a:t>Nel disegno dell’ingegner Massari vediamo in blu la terra spostata per costruire la sede della nuova strada, in rosso il nuovo parapetto di protezione. </a:t>
            </a:r>
          </a:p>
          <a:p>
            <a:pPr marL="139700" indent="0">
              <a:buNone/>
            </a:pPr>
            <a:endParaRPr lang="it-IT" dirty="0"/>
          </a:p>
        </p:txBody>
      </p:sp>
      <p:pic>
        <p:nvPicPr>
          <p:cNvPr id="5" name="Immagine 4" descr="https://lh4.googleusercontent.com/YIoTY-XOQUeHhl2rdoWJBLAKEwBC71tZVi-lMQ-uwirESqQly-fF2IPNi2vDcCz33GxF7rq2sDDsnmTy71QMHEAw_QPeruNS1novtTOLjgKaTb1Jccga6GuMoXPyhSL_KC8ULLyLwD8">
            <a:hlinkClick r:id="rId2" action="ppaction://hlinksldjump"/>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820" y="1184857"/>
            <a:ext cx="3830851" cy="2936138"/>
          </a:xfrm>
          <a:prstGeom prst="rect">
            <a:avLst/>
          </a:prstGeom>
          <a:noFill/>
          <a:ln>
            <a:noFill/>
          </a:ln>
        </p:spPr>
      </p:pic>
      <p:sp>
        <p:nvSpPr>
          <p:cNvPr id="6" name="CasellaDiTesto 5"/>
          <p:cNvSpPr txBox="1"/>
          <p:nvPr/>
        </p:nvSpPr>
        <p:spPr>
          <a:xfrm>
            <a:off x="318528" y="4153376"/>
            <a:ext cx="3830850" cy="523220"/>
          </a:xfrm>
          <a:prstGeom prst="rect">
            <a:avLst/>
          </a:prstGeom>
          <a:noFill/>
        </p:spPr>
        <p:txBody>
          <a:bodyPr wrap="square" rtlCol="0">
            <a:spAutoFit/>
          </a:bodyPr>
          <a:lstStyle/>
          <a:p>
            <a:r>
              <a:rPr lang="it-IT" i="1" dirty="0"/>
              <a:t>Progetto della strada sulle Mura dell’Ingegner</a:t>
            </a:r>
          </a:p>
          <a:p>
            <a:r>
              <a:rPr lang="it-IT" i="1" dirty="0"/>
              <a:t>Massari</a:t>
            </a:r>
          </a:p>
        </p:txBody>
      </p:sp>
    </p:spTree>
    <p:extLst>
      <p:ext uri="{BB962C8B-B14F-4D97-AF65-F5344CB8AC3E}">
        <p14:creationId xmlns:p14="http://schemas.microsoft.com/office/powerpoint/2010/main" val="1644987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628" y="136675"/>
            <a:ext cx="8520600" cy="572700"/>
          </a:xfrm>
        </p:spPr>
        <p:txBody>
          <a:bodyPr/>
          <a:lstStyle/>
          <a:p>
            <a:r>
              <a:rPr lang="it-IT" dirty="0"/>
              <a:t>Passeggio dei bastioni</a:t>
            </a:r>
          </a:p>
        </p:txBody>
      </p:sp>
      <p:sp>
        <p:nvSpPr>
          <p:cNvPr id="3" name="Segnaposto testo 2"/>
          <p:cNvSpPr>
            <a:spLocks noGrp="1"/>
          </p:cNvSpPr>
          <p:nvPr>
            <p:ph type="body" idx="1"/>
          </p:nvPr>
        </p:nvSpPr>
        <p:spPr/>
        <p:txBody>
          <a:bodyPr/>
          <a:lstStyle/>
          <a:p>
            <a:endParaRPr lang="it-IT" dirty="0"/>
          </a:p>
          <a:p>
            <a:endParaRPr lang="it-IT" dirty="0"/>
          </a:p>
        </p:txBody>
      </p:sp>
      <p:sp>
        <p:nvSpPr>
          <p:cNvPr id="4" name="Segnaposto testo 3"/>
          <p:cNvSpPr>
            <a:spLocks noGrp="1"/>
          </p:cNvSpPr>
          <p:nvPr>
            <p:ph type="body" idx="2"/>
          </p:nvPr>
        </p:nvSpPr>
        <p:spPr>
          <a:xfrm>
            <a:off x="5637444" y="280109"/>
            <a:ext cx="3460452" cy="3416400"/>
          </a:xfrm>
        </p:spPr>
        <p:txBody>
          <a:bodyPr/>
          <a:lstStyle/>
          <a:p>
            <a:pPr marL="139700" indent="0">
              <a:buNone/>
            </a:pPr>
            <a:r>
              <a:rPr lang="it-IT" sz="1800" dirty="0"/>
              <a:t>Inizialmente serviva per trasportare rapidamente i malati all’ospedale senza passare dal centro della città, in seguito diventerà lo svago per i cittadini cremaschi che la utilizzavano come passeggio. Fino al 1876 la strada veniva chiamata “Passeggio dei bastioni” e comprendeva anche il percorso interno alle mura nel tratto a nord della città e partiva da Porta Serio (Piazza Garibaldi) e arrivava fino a Porta Ombriano.</a:t>
            </a:r>
          </a:p>
          <a:p>
            <a:endParaRPr lang="it-IT" dirty="0"/>
          </a:p>
        </p:txBody>
      </p:sp>
      <p:pic>
        <p:nvPicPr>
          <p:cNvPr id="5" name="Immagine 4" descr="https://lh3.googleusercontent.com/FTE9XHyV3z7NUYFpA7DWYYmhc7rVap_HEJz2d4UFalcNvj3gS41T6o7FxxolQCgbB-HSW9QXt7EhdTMeQA7rWanvW5SDjaMHtWPjPNDYo43w5tw3xNDs9q6GHxjeIWgSFlbocI-_E8Q">
            <a:hlinkClick r:id="rId2" action="ppaction://hlinksldjump"/>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628" y="1017725"/>
            <a:ext cx="5325744" cy="2960158"/>
          </a:xfrm>
          <a:prstGeom prst="rect">
            <a:avLst/>
          </a:prstGeom>
          <a:noFill/>
          <a:ln>
            <a:noFill/>
          </a:ln>
        </p:spPr>
      </p:pic>
      <p:sp>
        <p:nvSpPr>
          <p:cNvPr id="7" name="CasellaDiTesto 6"/>
          <p:cNvSpPr txBox="1"/>
          <p:nvPr/>
        </p:nvSpPr>
        <p:spPr>
          <a:xfrm>
            <a:off x="1835003" y="4126348"/>
            <a:ext cx="2325242" cy="307777"/>
          </a:xfrm>
          <a:prstGeom prst="rect">
            <a:avLst/>
          </a:prstGeom>
          <a:noFill/>
        </p:spPr>
        <p:txBody>
          <a:bodyPr wrap="square" rtlCol="0">
            <a:spAutoFit/>
          </a:bodyPr>
          <a:lstStyle/>
          <a:p>
            <a:r>
              <a:rPr lang="it-IT" i="1" dirty="0"/>
              <a:t>Cartolina postale del 1903</a:t>
            </a:r>
          </a:p>
        </p:txBody>
      </p:sp>
    </p:spTree>
    <p:extLst>
      <p:ext uri="{BB962C8B-B14F-4D97-AF65-F5344CB8AC3E}">
        <p14:creationId xmlns:p14="http://schemas.microsoft.com/office/powerpoint/2010/main" val="359617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1700" y="253757"/>
            <a:ext cx="8520600" cy="572700"/>
          </a:xfrm>
        </p:spPr>
        <p:txBody>
          <a:bodyPr/>
          <a:lstStyle/>
          <a:p>
            <a:r>
              <a:rPr lang="it-IT" dirty="0"/>
              <a:t>I tagli delle Mura Venete</a:t>
            </a:r>
          </a:p>
        </p:txBody>
      </p:sp>
      <p:sp>
        <p:nvSpPr>
          <p:cNvPr id="4" name="Segnaposto testo 3"/>
          <p:cNvSpPr>
            <a:spLocks noGrp="1"/>
          </p:cNvSpPr>
          <p:nvPr>
            <p:ph type="body" idx="2"/>
          </p:nvPr>
        </p:nvSpPr>
        <p:spPr>
          <a:xfrm>
            <a:off x="4486656" y="703116"/>
            <a:ext cx="4398613" cy="3737268"/>
          </a:xfrm>
        </p:spPr>
        <p:txBody>
          <a:bodyPr/>
          <a:lstStyle/>
          <a:p>
            <a:pPr marL="139700" indent="0">
              <a:buNone/>
            </a:pPr>
            <a:r>
              <a:rPr lang="it-IT" sz="1600" dirty="0"/>
              <a:t>Per motivi di viabilità, a partire dal 1903 con il taglio delle mura un Via Tadini, le mura vengono progressivamente sbrecciate per far passare nuove vie che collegano la città con le nuove strade esterne alla cerchia muraria e i nuovi insediamenti produttivi (per esempio il linificio lungo l’attuale Viale Repubblica). </a:t>
            </a:r>
          </a:p>
          <a:p>
            <a:pPr marL="139700" indent="0">
              <a:buNone/>
            </a:pPr>
            <a:r>
              <a:rPr lang="it-IT" sz="1600" dirty="0"/>
              <a:t>La città quindi si espande e comincia ad aprirsi e a perdere i confini con la campagna.</a:t>
            </a:r>
          </a:p>
          <a:p>
            <a:pPr marL="139700" indent="0">
              <a:buNone/>
            </a:pPr>
            <a:r>
              <a:rPr lang="it-IT" sz="1600" dirty="0"/>
              <a:t>In rosso abbiamo segnato i tagli praticati nelle mura e l’anno di realizzazione.</a:t>
            </a:r>
          </a:p>
          <a:p>
            <a:pPr marL="139700" indent="0">
              <a:buNone/>
            </a:pPr>
            <a:r>
              <a:rPr lang="it-IT" sz="1600" dirty="0"/>
              <a:t>Nel 1935 viene anche demolito un lungo tratto di mura all’interno degli attuali Stalloni.</a:t>
            </a:r>
          </a:p>
        </p:txBody>
      </p:sp>
      <p:pic>
        <p:nvPicPr>
          <p:cNvPr id="5" name="Immagine 4">
            <a:hlinkClick r:id="rId2" action="ppaction://hlinksldjump"/>
          </p:cNvPr>
          <p:cNvPicPr/>
          <p:nvPr/>
        </p:nvPicPr>
        <p:blipFill>
          <a:blip r:embed="rId3">
            <a:extLst>
              <a:ext uri="{28A0092B-C50C-407E-A947-70E740481C1C}">
                <a14:useLocalDpi xmlns:a14="http://schemas.microsoft.com/office/drawing/2010/main" val="0"/>
              </a:ext>
            </a:extLst>
          </a:blip>
          <a:stretch>
            <a:fillRect/>
          </a:stretch>
        </p:blipFill>
        <p:spPr>
          <a:xfrm>
            <a:off x="269028" y="939115"/>
            <a:ext cx="4217628" cy="3950628"/>
          </a:xfrm>
          <a:prstGeom prst="rect">
            <a:avLst/>
          </a:prstGeom>
        </p:spPr>
      </p:pic>
    </p:spTree>
    <p:extLst>
      <p:ext uri="{BB962C8B-B14F-4D97-AF65-F5344CB8AC3E}">
        <p14:creationId xmlns:p14="http://schemas.microsoft.com/office/powerpoint/2010/main" val="2301845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situazione nei primi anno del Novecento</a:t>
            </a:r>
          </a:p>
        </p:txBody>
      </p:sp>
      <p:sp>
        <p:nvSpPr>
          <p:cNvPr id="4" name="Segnaposto testo 3"/>
          <p:cNvSpPr>
            <a:spLocks noGrp="1"/>
          </p:cNvSpPr>
          <p:nvPr>
            <p:ph type="body" idx="2"/>
          </p:nvPr>
        </p:nvSpPr>
        <p:spPr>
          <a:xfrm>
            <a:off x="4694945" y="1017725"/>
            <a:ext cx="4318426" cy="3416400"/>
          </a:xfrm>
        </p:spPr>
        <p:txBody>
          <a:bodyPr/>
          <a:lstStyle/>
          <a:p>
            <a:pPr marL="139700" indent="0">
              <a:buNone/>
            </a:pPr>
            <a:r>
              <a:rPr lang="it-IT" sz="1600" dirty="0"/>
              <a:t>Fino ai primi anni del 1900, la situazione non è ancora cambiata, il tessuto urbano della città è ancora racchiuso all’interno delle mura venete.</a:t>
            </a:r>
          </a:p>
          <a:p>
            <a:pPr marL="139700" indent="0">
              <a:buNone/>
            </a:pPr>
            <a:r>
              <a:rPr lang="it-IT" sz="1600" dirty="0"/>
              <a:t>Nel 1948 il Consiglio Comunale decreta la soppressione della Passeggiata sui bastioni (considerandola inutile) e inizia a cedere le aree vicine alle mura ai privati sia dentro la città che fuori. </a:t>
            </a:r>
          </a:p>
          <a:p>
            <a:pPr marL="139700" indent="0">
              <a:buNone/>
            </a:pPr>
            <a:r>
              <a:rPr lang="it-IT" sz="1600" dirty="0"/>
              <a:t>Da questo momento le mura perdono la loro unità e rapidamente si iniziano a costruire edifici e recinzioni addosso alle mura.</a:t>
            </a:r>
          </a:p>
          <a:p>
            <a:endParaRPr lang="it-IT" dirty="0"/>
          </a:p>
        </p:txBody>
      </p:sp>
      <p:pic>
        <p:nvPicPr>
          <p:cNvPr id="5" name="Immagine 4" descr="https://lh6.googleusercontent.com/7PaumPZzhNKtJxUEaZGv3uKfrupSWIsSlZG9aP3K8MX-YcQJn7KygA317c0KXq0Ldw1_7elDkCzBeI3sJN1TSpyrjOTNnoJ_XxGJzkWt5kDMpCGOz1trtbc29PLDIJ7Nrby5OkNxt_o">
            <a:hlinkClick r:id="rId2" action="ppaction://hlinksldjump"/>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700" y="1017726"/>
            <a:ext cx="4214196" cy="3761744"/>
          </a:xfrm>
          <a:prstGeom prst="rect">
            <a:avLst/>
          </a:prstGeom>
          <a:noFill/>
          <a:ln>
            <a:noFill/>
          </a:ln>
        </p:spPr>
      </p:pic>
    </p:spTree>
    <p:extLst>
      <p:ext uri="{BB962C8B-B14F-4D97-AF65-F5344CB8AC3E}">
        <p14:creationId xmlns:p14="http://schemas.microsoft.com/office/powerpoint/2010/main" val="1975880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situazione attuale</a:t>
            </a:r>
          </a:p>
        </p:txBody>
      </p:sp>
      <p:sp>
        <p:nvSpPr>
          <p:cNvPr id="4" name="Segnaposto testo 3"/>
          <p:cNvSpPr>
            <a:spLocks noGrp="1"/>
          </p:cNvSpPr>
          <p:nvPr>
            <p:ph type="body" idx="2"/>
          </p:nvPr>
        </p:nvSpPr>
        <p:spPr>
          <a:xfrm>
            <a:off x="4509670" y="1198449"/>
            <a:ext cx="3999900" cy="3416400"/>
          </a:xfrm>
        </p:spPr>
        <p:txBody>
          <a:bodyPr/>
          <a:lstStyle/>
          <a:p>
            <a:pPr marL="139700" indent="0">
              <a:buNone/>
            </a:pPr>
            <a:r>
              <a:rPr lang="it-IT" sz="2000" dirty="0"/>
              <a:t>L’espansione della città dal dopoguerra ad oggi è stata rapidissima.</a:t>
            </a:r>
          </a:p>
          <a:p>
            <a:pPr marL="139700" indent="0">
              <a:buNone/>
            </a:pPr>
            <a:r>
              <a:rPr lang="it-IT" sz="2000" dirty="0"/>
              <a:t>Come si può notare da questa foto aerea di Crema, le mura sono scomparse, inglobate dalle costruzioni.   </a:t>
            </a:r>
          </a:p>
          <a:p>
            <a:endParaRPr lang="it-IT" dirty="0"/>
          </a:p>
        </p:txBody>
      </p:sp>
      <p:pic>
        <p:nvPicPr>
          <p:cNvPr id="5" name="Immagine 4" descr="https://lh3.googleusercontent.com/XfvzgXx5bCgiw-dyrGISucECZZFXliuttwns0MUub6qD1Z0KE48oXlJ0OvhCqezQHIzThesz3qy55FsX8NbBqj3pIzavPiB-TekxWxmJFrgwus4guT5PEMJf5xaVpfx1ET9Fccn-PVI">
            <a:hlinkClick r:id="rId2" action="ppaction://hlinksldjump"/>
          </p:cNvPr>
          <p:cNvPicPr/>
          <p:nvPr/>
        </p:nvPicPr>
        <p:blipFill>
          <a:blip r:embed="rId3">
            <a:extLst>
              <a:ext uri="{28A0092B-C50C-407E-A947-70E740481C1C}">
                <a14:useLocalDpi xmlns:a14="http://schemas.microsoft.com/office/drawing/2010/main" val="0"/>
              </a:ext>
            </a:extLst>
          </a:blip>
          <a:srcRect/>
          <a:stretch>
            <a:fillRect/>
          </a:stretch>
        </p:blipFill>
        <p:spPr bwMode="auto">
          <a:xfrm>
            <a:off x="443939" y="1152475"/>
            <a:ext cx="3620915" cy="3696150"/>
          </a:xfrm>
          <a:prstGeom prst="rect">
            <a:avLst/>
          </a:prstGeom>
          <a:noFill/>
          <a:ln>
            <a:noFill/>
          </a:ln>
        </p:spPr>
      </p:pic>
    </p:spTree>
    <p:extLst>
      <p:ext uri="{BB962C8B-B14F-4D97-AF65-F5344CB8AC3E}">
        <p14:creationId xmlns:p14="http://schemas.microsoft.com/office/powerpoint/2010/main" val="119408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cxnSp>
        <p:nvCxnSpPr>
          <p:cNvPr id="85" name="Shape 85"/>
          <p:cNvCxnSpPr/>
          <p:nvPr/>
        </p:nvCxnSpPr>
        <p:spPr>
          <a:xfrm>
            <a:off x="15000" y="1943600"/>
            <a:ext cx="9114000" cy="4200"/>
          </a:xfrm>
          <a:prstGeom prst="straightConnector1">
            <a:avLst/>
          </a:prstGeom>
          <a:noFill/>
          <a:ln w="228600" cap="flat" cmpd="sng">
            <a:solidFill>
              <a:srgbClr val="980000"/>
            </a:solidFill>
            <a:prstDash val="solid"/>
            <a:round/>
            <a:headEnd type="none" w="med" len="med"/>
            <a:tailEnd type="none" w="med" len="med"/>
          </a:ln>
        </p:spPr>
      </p:cxnSp>
      <p:sp>
        <p:nvSpPr>
          <p:cNvPr id="86" name="Shape 86"/>
          <p:cNvSpPr txBox="1"/>
          <p:nvPr/>
        </p:nvSpPr>
        <p:spPr>
          <a:xfrm>
            <a:off x="118050" y="0"/>
            <a:ext cx="8907900" cy="662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sz="2400">
                <a:solidFill>
                  <a:schemeClr val="dk1"/>
                </a:solidFill>
              </a:rPr>
              <a:t>L’arrivo di Napoleone (1797-1814): inizia il declino delle mura </a:t>
            </a:r>
            <a:endParaRPr>
              <a:solidFill>
                <a:schemeClr val="dk1"/>
              </a:solidFill>
            </a:endParaRPr>
          </a:p>
        </p:txBody>
      </p:sp>
      <p:sp>
        <p:nvSpPr>
          <p:cNvPr id="87" name="Shape 87"/>
          <p:cNvSpPr txBox="1"/>
          <p:nvPr/>
        </p:nvSpPr>
        <p:spPr>
          <a:xfrm>
            <a:off x="174407" y="597300"/>
            <a:ext cx="3206100" cy="1093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it" dirty="0">
                <a:solidFill>
                  <a:schemeClr val="dk1"/>
                </a:solidFill>
              </a:rPr>
              <a:t>1803 Crema dichiarata città aperta, si iniziano ad abbattere:</a:t>
            </a:r>
            <a:endParaRPr dirty="0">
              <a:solidFill>
                <a:schemeClr val="dk1"/>
              </a:solidFill>
            </a:endParaRPr>
          </a:p>
          <a:p>
            <a:pPr marL="0" lvl="0" indent="0">
              <a:spcBef>
                <a:spcPts val="0"/>
              </a:spcBef>
              <a:spcAft>
                <a:spcPts val="0"/>
              </a:spcAft>
              <a:buNone/>
            </a:pPr>
            <a:r>
              <a:rPr lang="it" dirty="0">
                <a:solidFill>
                  <a:schemeClr val="dk1"/>
                </a:solidFill>
              </a:rPr>
              <a:t>Porta Serio,Porta Ombriano, il castello </a:t>
            </a:r>
            <a:r>
              <a:rPr lang="it-IT" dirty="0">
                <a:solidFill>
                  <a:schemeClr val="dk1"/>
                </a:solidFill>
              </a:rPr>
              <a:t>di Porta Serio, </a:t>
            </a:r>
            <a:r>
              <a:rPr lang="it" dirty="0">
                <a:solidFill>
                  <a:schemeClr val="dk1"/>
                </a:solidFill>
              </a:rPr>
              <a:t>i rivellini, si spianano i terrapieni, si prosciuga il fossato</a:t>
            </a:r>
            <a:endParaRPr dirty="0"/>
          </a:p>
        </p:txBody>
      </p:sp>
      <p:sp>
        <p:nvSpPr>
          <p:cNvPr id="88" name="Shape 88"/>
          <p:cNvSpPr txBox="1"/>
          <p:nvPr/>
        </p:nvSpPr>
        <p:spPr>
          <a:xfrm>
            <a:off x="3476850" y="1438600"/>
            <a:ext cx="1984200" cy="612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9" name="Shape 89"/>
          <p:cNvSpPr txBox="1"/>
          <p:nvPr/>
        </p:nvSpPr>
        <p:spPr>
          <a:xfrm>
            <a:off x="6799875" y="1638075"/>
            <a:ext cx="2401200" cy="612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0" name="Shape 90"/>
          <p:cNvSpPr txBox="1"/>
          <p:nvPr/>
        </p:nvSpPr>
        <p:spPr>
          <a:xfrm>
            <a:off x="6177775" y="1107975"/>
            <a:ext cx="2884200" cy="530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91" name="Shape 91">
            <a:hlinkClick r:id="rId3" action="ppaction://hlinksldjump"/>
          </p:cNvPr>
          <p:cNvPicPr preferRelativeResize="0"/>
          <p:nvPr/>
        </p:nvPicPr>
        <p:blipFill>
          <a:blip r:embed="rId4">
            <a:alphaModFix/>
          </a:blip>
          <a:stretch>
            <a:fillRect/>
          </a:stretch>
        </p:blipFill>
        <p:spPr>
          <a:xfrm>
            <a:off x="27250" y="1985425"/>
            <a:ext cx="3619201" cy="3056126"/>
          </a:xfrm>
          <a:prstGeom prst="rect">
            <a:avLst/>
          </a:prstGeom>
          <a:noFill/>
          <a:ln>
            <a:noFill/>
          </a:ln>
        </p:spPr>
      </p:pic>
      <p:sp>
        <p:nvSpPr>
          <p:cNvPr id="92" name="Shape 92"/>
          <p:cNvSpPr txBox="1"/>
          <p:nvPr/>
        </p:nvSpPr>
        <p:spPr>
          <a:xfrm>
            <a:off x="6119875" y="232725"/>
            <a:ext cx="3000000" cy="228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chemeClr val="dk1"/>
              </a:solidFill>
            </a:endParaRPr>
          </a:p>
        </p:txBody>
      </p:sp>
      <p:sp>
        <p:nvSpPr>
          <p:cNvPr id="93" name="Shape 93"/>
          <p:cNvSpPr txBox="1"/>
          <p:nvPr/>
        </p:nvSpPr>
        <p:spPr>
          <a:xfrm>
            <a:off x="5151800" y="436200"/>
            <a:ext cx="2548200" cy="198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a:solidFill>
                  <a:schemeClr val="dk1"/>
                </a:solidFill>
              </a:rPr>
              <a:t>1805: la costruzione dei nuovi archi di Porta Serio e Porta Ombriano</a:t>
            </a:r>
            <a:endParaRPr>
              <a:solidFill>
                <a:schemeClr val="dk1"/>
              </a:solidFill>
            </a:endParaRPr>
          </a:p>
        </p:txBody>
      </p:sp>
      <p:pic>
        <p:nvPicPr>
          <p:cNvPr id="94" name="Shape 94">
            <a:hlinkClick r:id="rId5" action="ppaction://hlinksldjump"/>
          </p:cNvPr>
          <p:cNvPicPr preferRelativeResize="0"/>
          <p:nvPr/>
        </p:nvPicPr>
        <p:blipFill>
          <a:blip r:embed="rId6">
            <a:alphaModFix/>
          </a:blip>
          <a:stretch>
            <a:fillRect/>
          </a:stretch>
        </p:blipFill>
        <p:spPr>
          <a:xfrm>
            <a:off x="3742938" y="2083650"/>
            <a:ext cx="2720450" cy="2164000"/>
          </a:xfrm>
          <a:prstGeom prst="rect">
            <a:avLst/>
          </a:prstGeom>
          <a:noFill/>
          <a:ln>
            <a:noFill/>
          </a:ln>
        </p:spPr>
      </p:pic>
      <p:pic>
        <p:nvPicPr>
          <p:cNvPr id="95" name="Shape 95">
            <a:hlinkClick r:id="rId5" action="ppaction://hlinksldjump"/>
          </p:cNvPr>
          <p:cNvPicPr preferRelativeResize="0"/>
          <p:nvPr/>
        </p:nvPicPr>
        <p:blipFill>
          <a:blip r:embed="rId7">
            <a:alphaModFix/>
          </a:blip>
          <a:stretch>
            <a:fillRect/>
          </a:stretch>
        </p:blipFill>
        <p:spPr>
          <a:xfrm>
            <a:off x="6399425" y="3317875"/>
            <a:ext cx="2720451" cy="18256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cxnSp>
        <p:nvCxnSpPr>
          <p:cNvPr id="100" name="Shape 100"/>
          <p:cNvCxnSpPr/>
          <p:nvPr/>
        </p:nvCxnSpPr>
        <p:spPr>
          <a:xfrm>
            <a:off x="-4500" y="2076575"/>
            <a:ext cx="9153000" cy="9000"/>
          </a:xfrm>
          <a:prstGeom prst="straightConnector1">
            <a:avLst/>
          </a:prstGeom>
          <a:noFill/>
          <a:ln w="228600" cap="flat" cmpd="sng">
            <a:solidFill>
              <a:srgbClr val="980000"/>
            </a:solidFill>
            <a:prstDash val="solid"/>
            <a:round/>
            <a:headEnd type="none" w="med" len="med"/>
            <a:tailEnd type="none" w="med" len="med"/>
          </a:ln>
        </p:spPr>
      </p:cxnSp>
      <p:sp>
        <p:nvSpPr>
          <p:cNvPr id="101" name="Shape 101"/>
          <p:cNvSpPr txBox="1"/>
          <p:nvPr/>
        </p:nvSpPr>
        <p:spPr>
          <a:xfrm>
            <a:off x="4822150" y="-338650"/>
            <a:ext cx="40539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a:solidFill>
                  <a:schemeClr val="dk1"/>
                </a:solidFill>
              </a:rPr>
              <a:t>Nel 1833, per lo svago della cittadinanza, viene realizzata la passeggiata interna sulle mura della città. Lunga 2200 metri, si imboccava in corrispondenza delle porte cittadine e si snodava lungo il perimetro interno della cinta muraria. E’ stata smantellata quasi totalmente nei primi anni del Novecento</a:t>
            </a:r>
            <a:endParaRPr>
              <a:solidFill>
                <a:schemeClr val="dk1"/>
              </a:solidFill>
            </a:endParaRPr>
          </a:p>
        </p:txBody>
      </p:sp>
      <p:pic>
        <p:nvPicPr>
          <p:cNvPr id="102" name="Shape 102">
            <a:hlinkClick r:id="rId3" action="ppaction://hlinksldjump"/>
          </p:cNvPr>
          <p:cNvPicPr preferRelativeResize="0"/>
          <p:nvPr/>
        </p:nvPicPr>
        <p:blipFill>
          <a:blip r:embed="rId4">
            <a:alphaModFix/>
          </a:blip>
          <a:stretch>
            <a:fillRect/>
          </a:stretch>
        </p:blipFill>
        <p:spPr>
          <a:xfrm>
            <a:off x="6184287" y="2232224"/>
            <a:ext cx="2884236" cy="1728475"/>
          </a:xfrm>
          <a:prstGeom prst="rect">
            <a:avLst/>
          </a:prstGeom>
          <a:noFill/>
          <a:ln>
            <a:noFill/>
          </a:ln>
        </p:spPr>
      </p:pic>
      <p:sp>
        <p:nvSpPr>
          <p:cNvPr id="103" name="Shape 103"/>
          <p:cNvSpPr txBox="1"/>
          <p:nvPr/>
        </p:nvSpPr>
        <p:spPr>
          <a:xfrm>
            <a:off x="258475" y="-33865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a:solidFill>
                  <a:schemeClr val="dk1"/>
                </a:solidFill>
              </a:rPr>
              <a:t>1814 Sono state completate le opere di smantellamento delle fortificazioni esterne alle mura della città che sono ancora complete</a:t>
            </a:r>
            <a:endParaRPr>
              <a:solidFill>
                <a:schemeClr val="dk1"/>
              </a:solidFill>
            </a:endParaRPr>
          </a:p>
        </p:txBody>
      </p:sp>
      <p:pic>
        <p:nvPicPr>
          <p:cNvPr id="104" name="Shape 104">
            <a:hlinkClick r:id="rId5" action="ppaction://hlinksldjump"/>
          </p:cNvPr>
          <p:cNvPicPr preferRelativeResize="0"/>
          <p:nvPr/>
        </p:nvPicPr>
        <p:blipFill>
          <a:blip r:embed="rId6">
            <a:alphaModFix/>
          </a:blip>
          <a:stretch>
            <a:fillRect/>
          </a:stretch>
        </p:blipFill>
        <p:spPr>
          <a:xfrm>
            <a:off x="77251" y="2194325"/>
            <a:ext cx="3842349" cy="2949175"/>
          </a:xfrm>
          <a:prstGeom prst="rect">
            <a:avLst/>
          </a:prstGeom>
          <a:noFill/>
          <a:ln>
            <a:noFill/>
          </a:ln>
        </p:spPr>
      </p:pic>
      <p:pic>
        <p:nvPicPr>
          <p:cNvPr id="105" name="Shape 105">
            <a:hlinkClick r:id="rId7" action="ppaction://hlinksldjump"/>
          </p:cNvPr>
          <p:cNvPicPr preferRelativeResize="0"/>
          <p:nvPr/>
        </p:nvPicPr>
        <p:blipFill>
          <a:blip r:embed="rId8">
            <a:alphaModFix/>
          </a:blip>
          <a:stretch>
            <a:fillRect/>
          </a:stretch>
        </p:blipFill>
        <p:spPr>
          <a:xfrm>
            <a:off x="4114800" y="3173400"/>
            <a:ext cx="1998036" cy="1853998"/>
          </a:xfrm>
          <a:prstGeom prst="rect">
            <a:avLst/>
          </a:prstGeom>
          <a:noFill/>
          <a:ln>
            <a:noFill/>
          </a:ln>
        </p:spPr>
      </p:pic>
      <p:sp>
        <p:nvSpPr>
          <p:cNvPr id="106" name="Shape 106"/>
          <p:cNvSpPr txBox="1"/>
          <p:nvPr/>
        </p:nvSpPr>
        <p:spPr>
          <a:xfrm>
            <a:off x="77250" y="-89325"/>
            <a:ext cx="8840400" cy="723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sz="2400">
                <a:solidFill>
                  <a:schemeClr val="dk1"/>
                </a:solidFill>
              </a:rPr>
              <a:t>Tra il 1818 e il 1859: la dominazione austriaca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cxnSp>
        <p:nvCxnSpPr>
          <p:cNvPr id="111" name="Shape 111"/>
          <p:cNvCxnSpPr/>
          <p:nvPr/>
        </p:nvCxnSpPr>
        <p:spPr>
          <a:xfrm>
            <a:off x="15000" y="2114291"/>
            <a:ext cx="9114000" cy="4200"/>
          </a:xfrm>
          <a:prstGeom prst="straightConnector1">
            <a:avLst/>
          </a:prstGeom>
          <a:noFill/>
          <a:ln w="228600" cap="flat" cmpd="sng">
            <a:solidFill>
              <a:srgbClr val="980000"/>
            </a:solidFill>
            <a:prstDash val="solid"/>
            <a:round/>
            <a:headEnd type="none" w="med" len="med"/>
            <a:tailEnd type="none" w="med" len="med"/>
          </a:ln>
        </p:spPr>
      </p:cxnSp>
      <p:sp>
        <p:nvSpPr>
          <p:cNvPr id="112" name="Shape 112"/>
          <p:cNvSpPr txBox="1"/>
          <p:nvPr/>
        </p:nvSpPr>
        <p:spPr>
          <a:xfrm>
            <a:off x="69625" y="-93675"/>
            <a:ext cx="9025200" cy="868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sz="2400">
                <a:solidFill>
                  <a:schemeClr val="dk1"/>
                </a:solidFill>
              </a:rPr>
              <a:t>Primi anni del Novecento: si inizia a intervenire sulle mura venete</a:t>
            </a:r>
            <a:endParaRPr>
              <a:solidFill>
                <a:schemeClr val="dk1"/>
              </a:solidFill>
            </a:endParaRPr>
          </a:p>
        </p:txBody>
      </p:sp>
      <p:sp>
        <p:nvSpPr>
          <p:cNvPr id="113" name="Shape 113"/>
          <p:cNvSpPr txBox="1"/>
          <p:nvPr/>
        </p:nvSpPr>
        <p:spPr>
          <a:xfrm>
            <a:off x="11236" y="927225"/>
            <a:ext cx="3000000" cy="757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dirty="0">
                <a:solidFill>
                  <a:schemeClr val="dk1"/>
                </a:solidFill>
              </a:rPr>
              <a:t>A partire dal 1903, per motivi di viabilità, si aprono delle brecce nelle mura </a:t>
            </a:r>
            <a:endParaRPr dirty="0">
              <a:solidFill>
                <a:schemeClr val="dk1"/>
              </a:solidFill>
            </a:endParaRPr>
          </a:p>
        </p:txBody>
      </p:sp>
      <p:sp>
        <p:nvSpPr>
          <p:cNvPr id="114" name="Shape 114"/>
          <p:cNvSpPr txBox="1"/>
          <p:nvPr/>
        </p:nvSpPr>
        <p:spPr>
          <a:xfrm>
            <a:off x="6144000" y="804375"/>
            <a:ext cx="3000000" cy="1143632"/>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it" dirty="0">
                <a:solidFill>
                  <a:schemeClr val="dk1"/>
                </a:solidFill>
              </a:rPr>
              <a:t>1944:Durante la seconda guerra mondiale una incursione aerea distrugge Torrion Foscolo in Via Stazione ( ancora in stato di degrado)</a:t>
            </a:r>
            <a:endParaRPr dirty="0"/>
          </a:p>
        </p:txBody>
      </p:sp>
      <p:pic>
        <p:nvPicPr>
          <p:cNvPr id="115" name="Shape 115">
            <a:hlinkClick r:id="rId3" action="ppaction://hlinksldjump"/>
          </p:cNvPr>
          <p:cNvPicPr preferRelativeResize="0"/>
          <p:nvPr/>
        </p:nvPicPr>
        <p:blipFill>
          <a:blip r:embed="rId4">
            <a:alphaModFix/>
          </a:blip>
          <a:stretch>
            <a:fillRect/>
          </a:stretch>
        </p:blipFill>
        <p:spPr>
          <a:xfrm>
            <a:off x="3048810" y="2332139"/>
            <a:ext cx="3000000" cy="2507455"/>
          </a:xfrm>
          <a:prstGeom prst="rect">
            <a:avLst/>
          </a:prstGeom>
          <a:noFill/>
          <a:ln>
            <a:noFill/>
          </a:ln>
        </p:spPr>
      </p:pic>
      <p:pic>
        <p:nvPicPr>
          <p:cNvPr id="116" name="Shape 116"/>
          <p:cNvPicPr preferRelativeResize="0"/>
          <p:nvPr/>
        </p:nvPicPr>
        <p:blipFill>
          <a:blip r:embed="rId5">
            <a:alphaModFix/>
          </a:blip>
          <a:stretch>
            <a:fillRect/>
          </a:stretch>
        </p:blipFill>
        <p:spPr>
          <a:xfrm>
            <a:off x="6214212" y="2444737"/>
            <a:ext cx="2880573" cy="2160426"/>
          </a:xfrm>
          <a:prstGeom prst="rect">
            <a:avLst/>
          </a:prstGeom>
          <a:noFill/>
          <a:ln>
            <a:noFill/>
          </a:ln>
        </p:spPr>
      </p:pic>
      <p:pic>
        <p:nvPicPr>
          <p:cNvPr id="117" name="Shape 117">
            <a:hlinkClick r:id="rId6" action="ppaction://hlinksldjump"/>
          </p:cNvPr>
          <p:cNvPicPr preferRelativeResize="0"/>
          <p:nvPr/>
        </p:nvPicPr>
        <p:blipFill>
          <a:blip r:embed="rId7">
            <a:alphaModFix/>
          </a:blip>
          <a:stretch>
            <a:fillRect/>
          </a:stretch>
        </p:blipFill>
        <p:spPr>
          <a:xfrm>
            <a:off x="154023" y="2332139"/>
            <a:ext cx="2729385" cy="2684869"/>
          </a:xfrm>
          <a:prstGeom prst="rect">
            <a:avLst/>
          </a:prstGeom>
          <a:noFill/>
          <a:ln>
            <a:noFill/>
          </a:ln>
        </p:spPr>
      </p:pic>
      <p:sp>
        <p:nvSpPr>
          <p:cNvPr id="118" name="Shape 118"/>
          <p:cNvSpPr txBox="1"/>
          <p:nvPr/>
        </p:nvSpPr>
        <p:spPr>
          <a:xfrm>
            <a:off x="3004763" y="672025"/>
            <a:ext cx="3000000" cy="1284383"/>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it" dirty="0">
                <a:solidFill>
                  <a:schemeClr val="dk1"/>
                </a:solidFill>
              </a:rPr>
              <a:t>Primi del 1900: le costruzioni sono ancora raccolte dentro le mura venete che si leggono ancora con chiarezza </a:t>
            </a:r>
            <a:endParaRPr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a:hlinkClick r:id="rId3" action="ppaction://hlinksldjump"/>
          </p:cNvPr>
          <p:cNvPicPr preferRelativeResize="0"/>
          <p:nvPr/>
        </p:nvPicPr>
        <p:blipFill>
          <a:blip r:embed="rId4">
            <a:alphaModFix/>
          </a:blip>
          <a:stretch>
            <a:fillRect/>
          </a:stretch>
        </p:blipFill>
        <p:spPr>
          <a:xfrm>
            <a:off x="5254475" y="1652675"/>
            <a:ext cx="3116974" cy="3490825"/>
          </a:xfrm>
          <a:prstGeom prst="rect">
            <a:avLst/>
          </a:prstGeom>
          <a:noFill/>
          <a:ln>
            <a:noFill/>
          </a:ln>
        </p:spPr>
      </p:pic>
      <p:sp>
        <p:nvSpPr>
          <p:cNvPr id="124" name="Shape 124"/>
          <p:cNvSpPr txBox="1"/>
          <p:nvPr/>
        </p:nvSpPr>
        <p:spPr>
          <a:xfrm>
            <a:off x="102175" y="-42600"/>
            <a:ext cx="8481600" cy="510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it" sz="2400" dirty="0"/>
              <a:t>Dal 1948 ad oggi: la cerchia delle mura sparisce </a:t>
            </a:r>
            <a:r>
              <a:rPr lang="it-IT" sz="2400" dirty="0"/>
              <a:t>alla vista</a:t>
            </a:r>
            <a:endParaRPr dirty="0"/>
          </a:p>
          <a:p>
            <a:pPr>
              <a:lnSpc>
                <a:spcPct val="115000"/>
              </a:lnSpc>
            </a:pPr>
            <a:r>
              <a:rPr lang="it-IT" dirty="0">
                <a:solidFill>
                  <a:schemeClr val="dk1"/>
                </a:solidFill>
              </a:rPr>
              <a:t>Foto aerea di Crema appena dopo la seconda guerra </a:t>
            </a:r>
          </a:p>
          <a:p>
            <a:pPr>
              <a:lnSpc>
                <a:spcPct val="115000"/>
              </a:lnSpc>
            </a:pPr>
            <a:r>
              <a:rPr lang="it-IT" dirty="0">
                <a:solidFill>
                  <a:schemeClr val="dk1"/>
                </a:solidFill>
              </a:rPr>
              <a:t>mondiale. </a:t>
            </a:r>
          </a:p>
          <a:p>
            <a:pPr>
              <a:lnSpc>
                <a:spcPct val="115000"/>
              </a:lnSpc>
            </a:pPr>
            <a:r>
              <a:rPr lang="it-IT" dirty="0">
                <a:solidFill>
                  <a:schemeClr val="dk1"/>
                </a:solidFill>
              </a:rPr>
              <a:t>Con una delibera comunale nel 1948 si approva la vendita                    Foto aerea di Crema oggi</a:t>
            </a:r>
          </a:p>
          <a:p>
            <a:pPr>
              <a:lnSpc>
                <a:spcPct val="115000"/>
              </a:lnSpc>
            </a:pPr>
            <a:r>
              <a:rPr lang="it-IT" dirty="0">
                <a:solidFill>
                  <a:schemeClr val="dk1"/>
                </a:solidFill>
              </a:rPr>
              <a:t>ai privati cittadini dei terreni vicini alle mura. Le mura vengono                  </a:t>
            </a:r>
          </a:p>
          <a:p>
            <a:pPr>
              <a:lnSpc>
                <a:spcPct val="115000"/>
              </a:lnSpc>
            </a:pPr>
            <a:r>
              <a:rPr lang="it-IT" dirty="0">
                <a:solidFill>
                  <a:schemeClr val="dk1"/>
                </a:solidFill>
              </a:rPr>
              <a:t>inglobate dalle costruzioni e pian piano non si vedono più.</a:t>
            </a:r>
          </a:p>
          <a:p>
            <a:pPr>
              <a:lnSpc>
                <a:spcPct val="115000"/>
              </a:lnSpc>
            </a:pPr>
            <a:r>
              <a:rPr lang="it-IT" dirty="0">
                <a:solidFill>
                  <a:schemeClr val="dk1"/>
                </a:solidFill>
              </a:rPr>
              <a:t> </a:t>
            </a:r>
          </a:p>
          <a:p>
            <a:pPr marL="0" lvl="0" indent="0" rtl="0">
              <a:lnSpc>
                <a:spcPct val="115000"/>
              </a:lnSpc>
              <a:spcBef>
                <a:spcPts val="0"/>
              </a:spcBef>
              <a:spcAft>
                <a:spcPts val="0"/>
              </a:spcAft>
              <a:buNone/>
            </a:pPr>
            <a:endParaRPr dirty="0">
              <a:solidFill>
                <a:schemeClr val="dk1"/>
              </a:solidFill>
            </a:endParaRPr>
          </a:p>
          <a:p>
            <a:pPr marL="0" lvl="0" indent="0">
              <a:spcBef>
                <a:spcPts val="0"/>
              </a:spcBef>
              <a:spcAft>
                <a:spcPts val="0"/>
              </a:spcAft>
              <a:buNone/>
            </a:pPr>
            <a:endParaRPr dirty="0"/>
          </a:p>
        </p:txBody>
      </p:sp>
      <p:pic>
        <p:nvPicPr>
          <p:cNvPr id="125" name="Shape 125"/>
          <p:cNvPicPr preferRelativeResize="0"/>
          <p:nvPr/>
        </p:nvPicPr>
        <p:blipFill>
          <a:blip r:embed="rId5">
            <a:alphaModFix/>
          </a:blip>
          <a:stretch>
            <a:fillRect/>
          </a:stretch>
        </p:blipFill>
        <p:spPr>
          <a:xfrm>
            <a:off x="110550" y="1882587"/>
            <a:ext cx="4371374" cy="3260913"/>
          </a:xfrm>
          <a:prstGeom prst="rect">
            <a:avLst/>
          </a:prstGeom>
          <a:noFill/>
          <a:ln>
            <a:noFill/>
          </a:ln>
        </p:spPr>
      </p:pic>
      <p:cxnSp>
        <p:nvCxnSpPr>
          <p:cNvPr id="126" name="Shape 126"/>
          <p:cNvCxnSpPr/>
          <p:nvPr/>
        </p:nvCxnSpPr>
        <p:spPr>
          <a:xfrm rot="10800000" flipH="1">
            <a:off x="-18300" y="1695375"/>
            <a:ext cx="9162300" cy="53100"/>
          </a:xfrm>
          <a:prstGeom prst="straightConnector1">
            <a:avLst/>
          </a:prstGeom>
          <a:noFill/>
          <a:ln w="228600" cap="flat" cmpd="sng">
            <a:solidFill>
              <a:srgbClr val="980000"/>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i="1" dirty="0"/>
              <a:t>ANALISI DETTAGLIATA DELLE MAPPE</a:t>
            </a:r>
          </a:p>
        </p:txBody>
      </p:sp>
    </p:spTree>
    <p:extLst>
      <p:ext uri="{BB962C8B-B14F-4D97-AF65-F5344CB8AC3E}">
        <p14:creationId xmlns:p14="http://schemas.microsoft.com/office/powerpoint/2010/main" val="172690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311700" y="189805"/>
            <a:ext cx="8520600" cy="572700"/>
          </a:xfrm>
        </p:spPr>
        <p:txBody>
          <a:bodyPr/>
          <a:lstStyle/>
          <a:p>
            <a:r>
              <a:rPr lang="it" dirty="0"/>
              <a:t>Prima dell’anno 1000</a:t>
            </a:r>
            <a:endParaRPr lang="it-IT" dirty="0"/>
          </a:p>
        </p:txBody>
      </p:sp>
      <p:sp>
        <p:nvSpPr>
          <p:cNvPr id="12" name="Segnaposto testo 11"/>
          <p:cNvSpPr>
            <a:spLocks noGrp="1"/>
          </p:cNvSpPr>
          <p:nvPr>
            <p:ph type="body" idx="2"/>
          </p:nvPr>
        </p:nvSpPr>
        <p:spPr/>
        <p:txBody>
          <a:bodyPr/>
          <a:lstStyle/>
          <a:p>
            <a:pPr marL="139700" indent="0">
              <a:buNone/>
            </a:pPr>
            <a:r>
              <a:rPr lang="it-IT" sz="2000" b="1" dirty="0">
                <a:solidFill>
                  <a:srgbClr val="FFC000"/>
                </a:solidFill>
              </a:rPr>
              <a:t>Zona gialla al centro</a:t>
            </a:r>
          </a:p>
          <a:p>
            <a:r>
              <a:rPr lang="it-IT" dirty="0"/>
              <a:t>La forma della città era quella del CASTRUM (o GHIRLO), cioè un quadrilatero. </a:t>
            </a:r>
          </a:p>
          <a:p>
            <a:endParaRPr lang="it-IT" dirty="0"/>
          </a:p>
        </p:txBody>
      </p:sp>
      <p:pic>
        <p:nvPicPr>
          <p:cNvPr id="5" name="Immagine 4">
            <a:extLst>
              <a:ext uri="{FF2B5EF4-FFF2-40B4-BE49-F238E27FC236}">
                <a16:creationId xmlns:a16="http://schemas.microsoft.com/office/drawing/2014/main" id="{ED7C83F6-E43A-4D06-AA42-E35CC52F8CBB}"/>
              </a:ext>
            </a:extLst>
          </p:cNvPr>
          <p:cNvPicPr>
            <a:picLocks noChangeAspect="1"/>
          </p:cNvPicPr>
          <p:nvPr/>
        </p:nvPicPr>
        <p:blipFill>
          <a:blip r:embed="rId2"/>
          <a:stretch>
            <a:fillRect/>
          </a:stretch>
        </p:blipFill>
        <p:spPr>
          <a:xfrm>
            <a:off x="94488" y="1152474"/>
            <a:ext cx="4737912" cy="3824271"/>
          </a:xfrm>
          <a:prstGeom prst="rect">
            <a:avLst/>
          </a:prstGeom>
        </p:spPr>
      </p:pic>
    </p:spTree>
    <p:extLst>
      <p:ext uri="{BB962C8B-B14F-4D97-AF65-F5344CB8AC3E}">
        <p14:creationId xmlns:p14="http://schemas.microsoft.com/office/powerpoint/2010/main" val="170577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311700" y="171904"/>
            <a:ext cx="8520600" cy="572700"/>
          </a:xfrm>
        </p:spPr>
        <p:txBody>
          <a:bodyPr/>
          <a:lstStyle/>
          <a:p>
            <a:r>
              <a:rPr lang="it" dirty="0"/>
              <a:t>Dopo l’anno 1000</a:t>
            </a:r>
            <a:endParaRPr lang="it-IT" dirty="0"/>
          </a:p>
        </p:txBody>
      </p:sp>
      <p:sp>
        <p:nvSpPr>
          <p:cNvPr id="12" name="Segnaposto testo 11"/>
          <p:cNvSpPr>
            <a:spLocks noGrp="1"/>
          </p:cNvSpPr>
          <p:nvPr>
            <p:ph type="body" idx="2"/>
          </p:nvPr>
        </p:nvSpPr>
        <p:spPr/>
        <p:txBody>
          <a:bodyPr/>
          <a:lstStyle/>
          <a:p>
            <a:pPr marL="139700" indent="0">
              <a:buNone/>
            </a:pPr>
            <a:r>
              <a:rPr lang="it-IT" sz="2000" b="1" dirty="0">
                <a:solidFill>
                  <a:srgbClr val="0070C0"/>
                </a:solidFill>
              </a:rPr>
              <a:t>Zona azzurra</a:t>
            </a:r>
          </a:p>
          <a:p>
            <a:r>
              <a:rPr lang="it-IT" dirty="0"/>
              <a:t>Tra il IX e XI secolo la città si espande e probabilmente presenta una nuova linea difensiva, non sappiamo se dotata di mura o solo di terrapieni. </a:t>
            </a:r>
          </a:p>
          <a:p>
            <a:r>
              <a:rPr lang="it-IT" dirty="0"/>
              <a:t>A nord ovest c’era comunque una difesa naturale: la palude del Moso ad est invece il fiume Serio.</a:t>
            </a:r>
          </a:p>
          <a:p>
            <a:r>
              <a:rPr lang="it-IT" dirty="0"/>
              <a:t>La linea azzurra indica le mura che Federico Barbarossa distrugge insieme alla città dopo l’assedio del 1160, che noi ricordiamo anche per l’episodio doloroso degli ostaggi cremaschi. </a:t>
            </a:r>
          </a:p>
          <a:p>
            <a:endParaRPr lang="it-IT" dirty="0"/>
          </a:p>
        </p:txBody>
      </p:sp>
      <p:pic>
        <p:nvPicPr>
          <p:cNvPr id="3" name="Immagine 2">
            <a:extLst>
              <a:ext uri="{FF2B5EF4-FFF2-40B4-BE49-F238E27FC236}">
                <a16:creationId xmlns:a16="http://schemas.microsoft.com/office/drawing/2014/main" id="{6A812E65-1480-42A9-9756-E23CA04998B2}"/>
              </a:ext>
            </a:extLst>
          </p:cNvPr>
          <p:cNvPicPr>
            <a:picLocks noChangeAspect="1"/>
          </p:cNvPicPr>
          <p:nvPr/>
        </p:nvPicPr>
        <p:blipFill>
          <a:blip r:embed="rId2"/>
          <a:stretch>
            <a:fillRect/>
          </a:stretch>
        </p:blipFill>
        <p:spPr>
          <a:xfrm>
            <a:off x="94488" y="1042746"/>
            <a:ext cx="4737912" cy="3824271"/>
          </a:xfrm>
          <a:prstGeom prst="rect">
            <a:avLst/>
          </a:prstGeom>
        </p:spPr>
      </p:pic>
    </p:spTree>
    <p:extLst>
      <p:ext uri="{BB962C8B-B14F-4D97-AF65-F5344CB8AC3E}">
        <p14:creationId xmlns:p14="http://schemas.microsoft.com/office/powerpoint/2010/main" val="2825462900"/>
      </p:ext>
    </p:extLst>
  </p:cSld>
  <p:clrMapOvr>
    <a:masterClrMapping/>
  </p:clrMapOvr>
</p:sld>
</file>

<file path=ppt/theme/theme1.xml><?xml version="1.0" encoding="utf-8"?>
<a:theme xmlns:a="http://schemas.openxmlformats.org/drawingml/2006/main" name="TemaFrassi">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Frassi" id="{E589FE91-1EA0-4B2D-8109-31BE6DB0936E}" vid="{5D0968A0-2F2D-4F72-83DB-1049AD6194A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TemaFrassi</Template>
  <TotalTime>296</TotalTime>
  <Words>1592</Words>
  <Application>Microsoft Office PowerPoint</Application>
  <PresentationFormat>Presentazione su schermo (16:9)</PresentationFormat>
  <Paragraphs>107</Paragraphs>
  <Slides>24</Slides>
  <Notes>6</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24</vt:i4>
      </vt:variant>
    </vt:vector>
  </HeadingPairs>
  <TitlesOfParts>
    <vt:vector size="27" baseType="lpstr">
      <vt:lpstr>Arial</vt:lpstr>
      <vt:lpstr>Calibri</vt:lpstr>
      <vt:lpstr>TemaFrassi</vt:lpstr>
      <vt:lpstr>La linea del tempo: lo sviluppo del sistema di difesa di Crema </vt:lpstr>
      <vt:lpstr>Presentazione standard di PowerPoint</vt:lpstr>
      <vt:lpstr>Presentazione standard di PowerPoint</vt:lpstr>
      <vt:lpstr>Presentazione standard di PowerPoint</vt:lpstr>
      <vt:lpstr>Presentazione standard di PowerPoint</vt:lpstr>
      <vt:lpstr>Presentazione standard di PowerPoint</vt:lpstr>
      <vt:lpstr>ANALISI DETTAGLIATA DELLE MAPPE</vt:lpstr>
      <vt:lpstr>Prima dell’anno 1000</vt:lpstr>
      <vt:lpstr>Dopo l’anno 1000</vt:lpstr>
      <vt:lpstr>Periodo di dominazione del Barbarossa </vt:lpstr>
      <vt:lpstr>Mappa del Museo Correr</vt:lpstr>
      <vt:lpstr>Il castello di Porta Serio</vt:lpstr>
      <vt:lpstr>Particolare del Castello di Porta Serio</vt:lpstr>
      <vt:lpstr>Le Mura Venete</vt:lpstr>
      <vt:lpstr>Rinforzo delle Mura Venete</vt:lpstr>
      <vt:lpstr>In una mappa del1704 la situazione appare invariata</vt:lpstr>
      <vt:lpstr>La dominazione francese (1797)</vt:lpstr>
      <vt:lpstr>La dominazione austriaca (1814)</vt:lpstr>
      <vt:lpstr>Nel 1805 si costruiscono le nuove porte della città</vt:lpstr>
      <vt:lpstr>La passeggiata sulle Mura</vt:lpstr>
      <vt:lpstr>Passeggio dei bastioni</vt:lpstr>
      <vt:lpstr>I tagli delle Mura Venete</vt:lpstr>
      <vt:lpstr>La situazione nei primi anno del Novecento</vt:lpstr>
      <vt:lpstr>La situazione attuale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linea del tempo: lo sviluppo del sistema di difesa di Crema</dc:title>
  <dc:creator>garganti</dc:creator>
  <cp:lastModifiedBy>Enrica</cp:lastModifiedBy>
  <cp:revision>43</cp:revision>
  <dcterms:modified xsi:type="dcterms:W3CDTF">2019-12-17T15:14:58Z</dcterms:modified>
</cp:coreProperties>
</file>